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4.xml"/>
  <Override ContentType="application/vnd.openxmlformats-officedocument.presentationml.comments+xml" PartName="/ppt/comments/comment3.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Lst>
  <p:sldSz cy="5143500" cx="9144000"/>
  <p:notesSz cx="6858000" cy="9144000"/>
  <p:embeddedFontLst>
    <p:embeddedFont>
      <p:font typeface="Roboto"/>
      <p:regular r:id="rId39"/>
      <p:bold r:id="rId40"/>
      <p:italic r:id="rId41"/>
      <p:boldItalic r:id="rId42"/>
    </p:embeddedFont>
    <p:embeddedFont>
      <p:font typeface="Montserrat"/>
      <p:regular r:id="rId43"/>
      <p:bold r:id="rId44"/>
      <p:italic r:id="rId45"/>
      <p:boldItalic r:id="rId46"/>
    </p:embeddedFont>
    <p:embeddedFont>
      <p:font typeface="Lato"/>
      <p:regular r:id="rId47"/>
      <p:bold r:id="rId48"/>
      <p:italic r:id="rId49"/>
      <p:boldItalic r:id="rId50"/>
    </p:embeddedFont>
    <p:embeddedFont>
      <p:font typeface="Merriweather"/>
      <p:regular r:id="rId51"/>
      <p:bold r:id="rId52"/>
      <p:italic r:id="rId53"/>
      <p:boldItalic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4" name="Brandon Ly"/>
  <p:cmAuthor clrIdx="1" id="1" initials="" lastIdx="4" name="Ellie Evans"/>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fntdata"/><Relationship Id="rId42" Type="http://schemas.openxmlformats.org/officeDocument/2006/relationships/font" Target="fonts/Roboto-boldItalic.fntdata"/><Relationship Id="rId41" Type="http://schemas.openxmlformats.org/officeDocument/2006/relationships/font" Target="fonts/Roboto-italic.fntdata"/><Relationship Id="rId44" Type="http://schemas.openxmlformats.org/officeDocument/2006/relationships/font" Target="fonts/Montserrat-bold.fntdata"/><Relationship Id="rId43" Type="http://schemas.openxmlformats.org/officeDocument/2006/relationships/font" Target="fonts/Montserrat-regular.fntdata"/><Relationship Id="rId46" Type="http://schemas.openxmlformats.org/officeDocument/2006/relationships/font" Target="fonts/Montserrat-boldItalic.fntdata"/><Relationship Id="rId45" Type="http://schemas.openxmlformats.org/officeDocument/2006/relationships/font" Target="fonts/Montserrat-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48" Type="http://schemas.openxmlformats.org/officeDocument/2006/relationships/font" Target="fonts/Lato-bold.fntdata"/><Relationship Id="rId47" Type="http://schemas.openxmlformats.org/officeDocument/2006/relationships/font" Target="fonts/Lato-regular.fntdata"/><Relationship Id="rId49" Type="http://schemas.openxmlformats.org/officeDocument/2006/relationships/font" Target="fonts/La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font" Target="fonts/Roboto-regular.fntdata"/><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Merriweather-regular.fntdata"/><Relationship Id="rId50" Type="http://schemas.openxmlformats.org/officeDocument/2006/relationships/font" Target="fonts/Lato-boldItalic.fntdata"/><Relationship Id="rId53" Type="http://schemas.openxmlformats.org/officeDocument/2006/relationships/font" Target="fonts/Merriweather-italic.fntdata"/><Relationship Id="rId52" Type="http://schemas.openxmlformats.org/officeDocument/2006/relationships/font" Target="fonts/Merriweather-bold.fntdata"/><Relationship Id="rId11" Type="http://schemas.openxmlformats.org/officeDocument/2006/relationships/slide" Target="slides/slide5.xml"/><Relationship Id="rId10" Type="http://schemas.openxmlformats.org/officeDocument/2006/relationships/slide" Target="slides/slide4.xml"/><Relationship Id="rId54" Type="http://schemas.openxmlformats.org/officeDocument/2006/relationships/font" Target="fonts/Merriweather-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0-10-21T05:43:14.500">
    <p:pos x="6000" y="0"/>
    <p:text>Looks great, thanks!</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1" dt="2020-10-21T05:29:24.147">
    <p:pos x="6000" y="0"/>
    <p:text>Can say this is one of a few ways to calculate stock momentum</p:text>
  </p:cm>
  <p:cm authorId="1" idx="2" dt="2020-10-21T02:22:11.036">
    <p:pos x="6000" y="0"/>
    <p:text>since it's robust to various different calculations</p:text>
  </p:cm>
  <p:cm authorId="0" idx="2" dt="2020-10-21T05:29:24.147">
    <p:pos x="6000" y="0"/>
    <p:text>Good idea since we'll just take the top 5 or 10 stocks when we actually do it. Is it alright if I just say that in the presentation?</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3" dt="2020-10-21T01:55:16.126">
    <p:pos x="6000" y="0"/>
    <p:text>Tell the other students that these are things they should be asking us about!</p:tex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3" dt="2020-10-21T02:21:11.659">
    <p:pos x="3097" y="964"/>
    <p:text>idk if this chart is accurate or if we want it but it looked cool</p:text>
  </p:cm>
  <p:cm authorId="0" idx="4" dt="2020-10-20T22:28:19.142">
    <p:pos x="3097" y="964"/>
    <p:text>there's also the one from youtube with the circle</p:text>
  </p:cm>
  <p:cm authorId="1" idx="4" dt="2020-10-21T02:21:11.659">
    <p:pos x="3097" y="964"/>
    <p:text>I like it, it's just a little small.. maybe we put it on it's own slide and briefly talk about it</p:text>
  </p:cm>
</p:cmLst>
</file>

<file path=ppt/media/image1.png>
</file>

<file path=ppt/media/image10.png>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lphaarchitect.com/2018/03/22/momentum-everywhere-including-factors/" TargetMode="Externa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a3d77c83c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a3d77c83c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Half-life is 126 days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9f77ac732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9f77ac732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Past losers still lose</a:t>
            </a:r>
            <a:endParaRPr/>
          </a:p>
          <a:p>
            <a:pPr indent="0" lvl="0" marL="0" rtl="0" algn="l">
              <a:spcBef>
                <a:spcPts val="0"/>
              </a:spcBef>
              <a:spcAft>
                <a:spcPts val="0"/>
              </a:spcAft>
              <a:buNone/>
            </a:pPr>
            <a:r>
              <a:rPr lang="en"/>
              <a:t>Dotted lines are confidence intervals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9f77ac7321_0_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9f77ac7321_0_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9f77ac7321_0_4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9f77ac7321_0_4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9f77ac7321_0_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9f77ac7321_0_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 - low volatility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9f77ac7321_0_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9f77ac7321_0_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9f77ac7321_0_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9f77ac7321_0_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E/B</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a3d77c83c3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a3d77c83c3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9f77ac7321_0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9f77ac7321_0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9f77ac7321_0_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9f77ac7321_0_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9f77ac7321_0_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9f77ac7321_0_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9f77ac7321_0_4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9f77ac7321_0_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9f77ac7321_0_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9f77ac7321_0_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9f77ac7321_0_4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9f77ac7321_0_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9f77ac7321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9f77ac7321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9f77ac7321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9f77ac7321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 (all)</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a3d77c83c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a3d77c83c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a46a436d8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a46a436d8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solidFill>
                  <a:srgbClr val="424242"/>
                </a:solidFill>
                <a:highlight>
                  <a:srgbClr val="FFFFFF"/>
                </a:highlight>
              </a:rPr>
              <a:t> Peter Lynch famously said, "If you spend more than 13 minutes analyzing economic and market forecasts, you've wasted 10 minutes.” </a:t>
            </a:r>
            <a:r>
              <a:rPr b="1" lang="en" sz="1200">
                <a:solidFill>
                  <a:srgbClr val="222222"/>
                </a:solidFill>
                <a:highlight>
                  <a:srgbClr val="FFFFFF"/>
                </a:highlight>
                <a:latin typeface="Roboto"/>
                <a:ea typeface="Roboto"/>
                <a:cs typeface="Roboto"/>
                <a:sym typeface="Roboto"/>
              </a:rPr>
              <a:t>Lynch</a:t>
            </a:r>
            <a:r>
              <a:rPr lang="en" sz="1200">
                <a:solidFill>
                  <a:srgbClr val="222222"/>
                </a:solidFill>
                <a:highlight>
                  <a:srgbClr val="FFFFFF"/>
                </a:highlight>
                <a:latin typeface="Roboto"/>
                <a:ea typeface="Roboto"/>
                <a:cs typeface="Roboto"/>
                <a:sym typeface="Roboto"/>
              </a:rPr>
              <a:t> is the legendary former manager of the Magellan Fund at the major investment brokerage Fidelity.</a:t>
            </a:r>
            <a:endParaRPr sz="1350">
              <a:solidFill>
                <a:srgbClr val="424242"/>
              </a:solidFill>
              <a:highlight>
                <a:srgbClr val="FFFFFF"/>
              </a:highlight>
            </a:endParaRPr>
          </a:p>
          <a:p>
            <a:pPr indent="0" lvl="0" marL="0" rtl="0" algn="l">
              <a:spcBef>
                <a:spcPts val="0"/>
              </a:spcBef>
              <a:spcAft>
                <a:spcPts val="0"/>
              </a:spcAft>
              <a:buNone/>
            </a:pPr>
            <a:r>
              <a:t/>
            </a:r>
            <a:endParaRPr sz="1350">
              <a:solidFill>
                <a:srgbClr val="424242"/>
              </a:solidFill>
              <a:highlight>
                <a:srgbClr val="FFFFFF"/>
              </a:highlight>
            </a:endParaRPr>
          </a:p>
          <a:p>
            <a:pPr indent="0" lvl="0" marL="0" rtl="0" algn="l">
              <a:spcBef>
                <a:spcPts val="0"/>
              </a:spcBef>
              <a:spcAft>
                <a:spcPts val="0"/>
              </a:spcAft>
              <a:buNone/>
            </a:pPr>
            <a:r>
              <a:rPr lang="en" sz="1350">
                <a:solidFill>
                  <a:srgbClr val="424242"/>
                </a:solidFill>
                <a:highlight>
                  <a:srgbClr val="FFFFFF"/>
                </a:highlight>
              </a:rPr>
              <a:t>The challenge with economic data is that it is notoriously prone to revisions, significant lags, and adjustments in how it is measured through time—all of which are not suitable for timely and reliable investment signals.</a:t>
            </a:r>
            <a:endParaRPr sz="1350">
              <a:solidFill>
                <a:srgbClr val="424242"/>
              </a:solidFill>
              <a:highlight>
                <a:srgbClr val="FFFFFF"/>
              </a:highlight>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9f77ac7321_0_5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9f77ac7321_0_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a3d77c83c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a3d77c83c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lnSpc>
                <a:spcPct val="115000"/>
              </a:lnSpc>
              <a:spcBef>
                <a:spcPts val="1100"/>
              </a:spcBef>
              <a:spcAft>
                <a:spcPts val="0"/>
              </a:spcAft>
              <a:buClr>
                <a:srgbClr val="231F20"/>
              </a:buClr>
              <a:buSzPts val="1050"/>
              <a:buFont typeface="Roboto"/>
              <a:buChar char="●"/>
            </a:pPr>
            <a:r>
              <a:rPr lang="en" sz="1050">
                <a:solidFill>
                  <a:srgbClr val="231F20"/>
                </a:solidFill>
                <a:latin typeface="Roboto"/>
                <a:ea typeface="Roboto"/>
                <a:cs typeface="Roboto"/>
                <a:sym typeface="Roboto"/>
              </a:rPr>
              <a:t>When stock momentum crashed at the onset of market recovery in 2009, factor momentum generated sudden and outsized proﬁts. It’s unique.</a:t>
            </a:r>
            <a:endParaRPr sz="1050">
              <a:solidFill>
                <a:srgbClr val="231F20"/>
              </a:solidFill>
              <a:latin typeface="Roboto"/>
              <a:ea typeface="Roboto"/>
              <a:cs typeface="Roboto"/>
              <a:sym typeface="Roboto"/>
            </a:endParaRPr>
          </a:p>
          <a:p>
            <a:pPr indent="-295275" lvl="0" marL="457200" rtl="0" algn="l">
              <a:lnSpc>
                <a:spcPct val="115000"/>
              </a:lnSpc>
              <a:spcBef>
                <a:spcPts val="0"/>
              </a:spcBef>
              <a:spcAft>
                <a:spcPts val="0"/>
              </a:spcAft>
              <a:buClr>
                <a:srgbClr val="231F20"/>
              </a:buClr>
              <a:buSzPts val="1050"/>
              <a:buFont typeface="Roboto"/>
              <a:buChar char="●"/>
            </a:pPr>
            <a:r>
              <a:rPr lang="en" sz="1050">
                <a:solidFill>
                  <a:srgbClr val="231F20"/>
                </a:solidFill>
                <a:latin typeface="Roboto"/>
                <a:ea typeface="Roboto"/>
                <a:cs typeface="Roboto"/>
                <a:sym typeface="Roboto"/>
              </a:rPr>
              <a:t>Similar to industry momentum, factor momentum is at its strongest with one-month formation and holding periods. However, as a test of robustness, the authors examined 36 strategies that use formation and holding periods ranging from one to six months. Each strategy’s Fama-French (2015) ﬁve-factor model alpha is statistically signiﬁcant with a t-value of at least 3.25.</a:t>
            </a:r>
            <a:endParaRPr sz="1050">
              <a:solidFill>
                <a:srgbClr val="231F20"/>
              </a:solidFill>
              <a:latin typeface="Roboto"/>
              <a:ea typeface="Roboto"/>
              <a:cs typeface="Roboto"/>
              <a:sym typeface="Roboto"/>
            </a:endParaRPr>
          </a:p>
          <a:p>
            <a:pPr indent="0" lvl="0" marL="0" rtl="0" algn="l">
              <a:lnSpc>
                <a:spcPct val="115000"/>
              </a:lnSpc>
              <a:spcBef>
                <a:spcPts val="1100"/>
              </a:spcBef>
              <a:spcAft>
                <a:spcPts val="0"/>
              </a:spcAft>
              <a:buNone/>
            </a:pPr>
            <a:r>
              <a:rPr lang="en" sz="1050">
                <a:solidFill>
                  <a:srgbClr val="231F20"/>
                </a:solidFill>
                <a:latin typeface="Roboto"/>
                <a:ea typeface="Roboto"/>
                <a:cs typeface="Roboto"/>
                <a:sym typeface="Roboto"/>
              </a:rPr>
              <a:t>E</a:t>
            </a:r>
            <a:endParaRPr sz="1050">
              <a:solidFill>
                <a:srgbClr val="231F20"/>
              </a:solidFill>
              <a:latin typeface="Roboto"/>
              <a:ea typeface="Roboto"/>
              <a:cs typeface="Roboto"/>
              <a:sym typeface="Roboto"/>
            </a:endParaRPr>
          </a:p>
          <a:p>
            <a:pPr indent="0" lvl="0" marL="0" rtl="0" algn="l">
              <a:lnSpc>
                <a:spcPct val="115000"/>
              </a:lnSpc>
              <a:spcBef>
                <a:spcPts val="1100"/>
              </a:spcBef>
              <a:spcAft>
                <a:spcPts val="1100"/>
              </a:spcAft>
              <a:buNone/>
            </a:pPr>
            <a:r>
              <a:t/>
            </a:r>
            <a:endParaRPr sz="1050">
              <a:solidFill>
                <a:srgbClr val="231F20"/>
              </a:solidFill>
              <a:latin typeface="Roboto"/>
              <a:ea typeface="Roboto"/>
              <a:cs typeface="Roboto"/>
              <a:sym typeface="Roboto"/>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9f77ac7321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9f77ac7321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a3d77c83c3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a3d77c83c3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will show you how to invest in these factors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9f77ac7321_0_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9f77ac7321_0_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FFFFFF"/>
              </a:buClr>
              <a:buSzPts val="1400"/>
              <a:buFont typeface="Arial"/>
              <a:buAutoNum type="arabicPeriod"/>
            </a:pPr>
            <a:r>
              <a:rPr lang="en" sz="1400">
                <a:solidFill>
                  <a:srgbClr val="FFFFFF"/>
                </a:solidFill>
                <a:latin typeface="Roboto"/>
                <a:ea typeface="Roboto"/>
                <a:cs typeface="Roboto"/>
                <a:sym typeface="Roboto"/>
              </a:rPr>
              <a:t>Momentum Everywhere, Including in Factors </a:t>
            </a:r>
            <a:r>
              <a:rPr lang="en" sz="1400" u="sng">
                <a:solidFill>
                  <a:srgbClr val="7890CD"/>
                </a:solidFill>
                <a:hlinkClick r:id="rId2">
                  <a:extLst>
                    <a:ext uri="{A12FA001-AC4F-418D-AE19-62706E023703}">
                      <ahyp:hlinkClr val="tx"/>
                    </a:ext>
                  </a:extLst>
                </a:hlinkClick>
              </a:rPr>
              <a:t>https://alphaarchitect.com/2018/03/22/momentum-everywhere-including-factors/</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9f77ac7321_0_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9f77ac7321_0_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a3f42a210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a3f42a210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9f77ac7321_0_5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9f77ac7321_0_5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-Mutual funds make their money through tilting to factors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a3d77c83c3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a3d77c83c3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9f77ac7321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9f77ac7321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a3d77c83c3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a3d77c83c3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1960s, 1992, 2014</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9f77ac732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9f77ac732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9f77ac7321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9f77ac732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AUTOLAYOUT">
    <p:spTree>
      <p:nvGrpSpPr>
        <p:cNvPr id="130" name="Shape 130"/>
        <p:cNvGrpSpPr/>
        <p:nvPr/>
      </p:nvGrpSpPr>
      <p:grpSpPr>
        <a:xfrm>
          <a:off x="0" y="0"/>
          <a:ext cx="0" cy="0"/>
          <a:chOff x="0" y="0"/>
          <a:chExt cx="0" cy="0"/>
        </a:xfrm>
      </p:grpSpPr>
      <p:sp>
        <p:nvSpPr>
          <p:cNvPr id="131" name="Google Shape;131;p13"/>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3"/>
          <p:cNvSpPr/>
          <p:nvPr/>
        </p:nvSpPr>
        <p:spPr>
          <a:xfrm>
            <a:off x="25" y="0"/>
            <a:ext cx="9143982" cy="3277800"/>
          </a:xfrm>
          <a:prstGeom prst="flowChartDocumen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txBox="1"/>
          <p:nvPr>
            <p:ph type="ctrTitle"/>
          </p:nvPr>
        </p:nvSpPr>
        <p:spPr>
          <a:xfrm>
            <a:off x="311700" y="3549100"/>
            <a:ext cx="8097600" cy="663300"/>
          </a:xfrm>
          <a:prstGeom prst="rect">
            <a:avLst/>
          </a:prstGeom>
          <a:noFill/>
        </p:spPr>
        <p:txBody>
          <a:bodyPr anchorCtr="0" anchor="b" bIns="91425" lIns="91425" spcFirstLastPara="1" rIns="91425" wrap="square" tIns="91425">
            <a:noAutofit/>
          </a:bodyPr>
          <a:lstStyle>
            <a:lvl1pPr lvl="0" algn="l">
              <a:lnSpc>
                <a:spcPct val="100000"/>
              </a:lnSpc>
              <a:spcBef>
                <a:spcPts val="0"/>
              </a:spcBef>
              <a:spcAft>
                <a:spcPts val="0"/>
              </a:spcAft>
              <a:buClr>
                <a:srgbClr val="FFFFFF"/>
              </a:buClr>
              <a:buSzPts val="3000"/>
              <a:buNone/>
              <a:defRPr sz="3000">
                <a:solidFill>
                  <a:srgbClr val="FFFFFF"/>
                </a:solidFill>
              </a:defRPr>
            </a:lvl1pPr>
            <a:lvl2pPr lvl="1" algn="l">
              <a:lnSpc>
                <a:spcPct val="100000"/>
              </a:lnSpc>
              <a:spcBef>
                <a:spcPts val="0"/>
              </a:spcBef>
              <a:spcAft>
                <a:spcPts val="0"/>
              </a:spcAft>
              <a:buClr>
                <a:srgbClr val="FFFFFF"/>
              </a:buClr>
              <a:buSzPts val="3000"/>
              <a:buNone/>
              <a:defRPr sz="3000">
                <a:solidFill>
                  <a:srgbClr val="FFFFFF"/>
                </a:solidFill>
              </a:defRPr>
            </a:lvl2pPr>
            <a:lvl3pPr lvl="2" algn="l">
              <a:lnSpc>
                <a:spcPct val="100000"/>
              </a:lnSpc>
              <a:spcBef>
                <a:spcPts val="0"/>
              </a:spcBef>
              <a:spcAft>
                <a:spcPts val="0"/>
              </a:spcAft>
              <a:buClr>
                <a:srgbClr val="FFFFFF"/>
              </a:buClr>
              <a:buSzPts val="3000"/>
              <a:buNone/>
              <a:defRPr sz="3000">
                <a:solidFill>
                  <a:srgbClr val="FFFFFF"/>
                </a:solidFill>
              </a:defRPr>
            </a:lvl3pPr>
            <a:lvl4pPr lvl="3" algn="l">
              <a:lnSpc>
                <a:spcPct val="100000"/>
              </a:lnSpc>
              <a:spcBef>
                <a:spcPts val="0"/>
              </a:spcBef>
              <a:spcAft>
                <a:spcPts val="0"/>
              </a:spcAft>
              <a:buClr>
                <a:srgbClr val="FFFFFF"/>
              </a:buClr>
              <a:buSzPts val="3000"/>
              <a:buNone/>
              <a:defRPr sz="3000">
                <a:solidFill>
                  <a:srgbClr val="FFFFFF"/>
                </a:solidFill>
              </a:defRPr>
            </a:lvl4pPr>
            <a:lvl5pPr lvl="4" algn="l">
              <a:lnSpc>
                <a:spcPct val="100000"/>
              </a:lnSpc>
              <a:spcBef>
                <a:spcPts val="0"/>
              </a:spcBef>
              <a:spcAft>
                <a:spcPts val="0"/>
              </a:spcAft>
              <a:buClr>
                <a:srgbClr val="FFFFFF"/>
              </a:buClr>
              <a:buSzPts val="3000"/>
              <a:buNone/>
              <a:defRPr sz="3000">
                <a:solidFill>
                  <a:srgbClr val="FFFFFF"/>
                </a:solidFill>
              </a:defRPr>
            </a:lvl5pPr>
            <a:lvl6pPr lvl="5" algn="l">
              <a:lnSpc>
                <a:spcPct val="100000"/>
              </a:lnSpc>
              <a:spcBef>
                <a:spcPts val="0"/>
              </a:spcBef>
              <a:spcAft>
                <a:spcPts val="0"/>
              </a:spcAft>
              <a:buClr>
                <a:srgbClr val="FFFFFF"/>
              </a:buClr>
              <a:buSzPts val="3000"/>
              <a:buNone/>
              <a:defRPr sz="3000">
                <a:solidFill>
                  <a:srgbClr val="FFFFFF"/>
                </a:solidFill>
              </a:defRPr>
            </a:lvl6pPr>
            <a:lvl7pPr lvl="6" algn="l">
              <a:lnSpc>
                <a:spcPct val="100000"/>
              </a:lnSpc>
              <a:spcBef>
                <a:spcPts val="0"/>
              </a:spcBef>
              <a:spcAft>
                <a:spcPts val="0"/>
              </a:spcAft>
              <a:buClr>
                <a:srgbClr val="FFFFFF"/>
              </a:buClr>
              <a:buSzPts val="3000"/>
              <a:buNone/>
              <a:defRPr sz="3000">
                <a:solidFill>
                  <a:srgbClr val="FFFFFF"/>
                </a:solidFill>
              </a:defRPr>
            </a:lvl7pPr>
            <a:lvl8pPr lvl="7" algn="l">
              <a:lnSpc>
                <a:spcPct val="100000"/>
              </a:lnSpc>
              <a:spcBef>
                <a:spcPts val="0"/>
              </a:spcBef>
              <a:spcAft>
                <a:spcPts val="0"/>
              </a:spcAft>
              <a:buClr>
                <a:srgbClr val="FFFFFF"/>
              </a:buClr>
              <a:buSzPts val="3000"/>
              <a:buNone/>
              <a:defRPr sz="3000">
                <a:solidFill>
                  <a:srgbClr val="FFFFFF"/>
                </a:solidFill>
              </a:defRPr>
            </a:lvl8pPr>
            <a:lvl9pPr lvl="8" algn="l">
              <a:lnSpc>
                <a:spcPct val="100000"/>
              </a:lnSpc>
              <a:spcBef>
                <a:spcPts val="0"/>
              </a:spcBef>
              <a:spcAft>
                <a:spcPts val="0"/>
              </a:spcAft>
              <a:buClr>
                <a:srgbClr val="FFFFFF"/>
              </a:buClr>
              <a:buSzPts val="3000"/>
              <a:buNone/>
              <a:defRPr sz="3000">
                <a:solidFill>
                  <a:srgbClr val="FFFFFF"/>
                </a:solidFill>
              </a:defRPr>
            </a:lvl9pPr>
          </a:lstStyle>
          <a:p/>
        </p:txBody>
      </p:sp>
      <p:sp>
        <p:nvSpPr>
          <p:cNvPr id="134" name="Google Shape;134;p13"/>
          <p:cNvSpPr txBox="1"/>
          <p:nvPr>
            <p:ph idx="1" type="subTitle"/>
          </p:nvPr>
        </p:nvSpPr>
        <p:spPr>
          <a:xfrm>
            <a:off x="311700" y="4249400"/>
            <a:ext cx="8097600" cy="5184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1600"/>
              <a:buNone/>
              <a:defRPr sz="1600">
                <a:solidFill>
                  <a:srgbClr val="FFFFFF"/>
                </a:solidFill>
              </a:defRPr>
            </a:lvl1pPr>
            <a:lvl2pPr lvl="1" algn="l">
              <a:lnSpc>
                <a:spcPct val="100000"/>
              </a:lnSpc>
              <a:spcBef>
                <a:spcPts val="0"/>
              </a:spcBef>
              <a:spcAft>
                <a:spcPts val="0"/>
              </a:spcAft>
              <a:buClr>
                <a:srgbClr val="FFFFFF"/>
              </a:buClr>
              <a:buSzPts val="1600"/>
              <a:buNone/>
              <a:defRPr sz="1600">
                <a:solidFill>
                  <a:srgbClr val="FFFFFF"/>
                </a:solidFill>
              </a:defRPr>
            </a:lvl2pPr>
            <a:lvl3pPr lvl="2" algn="l">
              <a:lnSpc>
                <a:spcPct val="100000"/>
              </a:lnSpc>
              <a:spcBef>
                <a:spcPts val="0"/>
              </a:spcBef>
              <a:spcAft>
                <a:spcPts val="0"/>
              </a:spcAft>
              <a:buClr>
                <a:srgbClr val="FFFFFF"/>
              </a:buClr>
              <a:buSzPts val="1600"/>
              <a:buNone/>
              <a:defRPr sz="1600">
                <a:solidFill>
                  <a:srgbClr val="FFFFFF"/>
                </a:solidFill>
              </a:defRPr>
            </a:lvl3pPr>
            <a:lvl4pPr lvl="3" algn="l">
              <a:lnSpc>
                <a:spcPct val="100000"/>
              </a:lnSpc>
              <a:spcBef>
                <a:spcPts val="0"/>
              </a:spcBef>
              <a:spcAft>
                <a:spcPts val="0"/>
              </a:spcAft>
              <a:buClr>
                <a:srgbClr val="FFFFFF"/>
              </a:buClr>
              <a:buSzPts val="1600"/>
              <a:buNone/>
              <a:defRPr sz="1600">
                <a:solidFill>
                  <a:srgbClr val="FFFFFF"/>
                </a:solidFill>
              </a:defRPr>
            </a:lvl4pPr>
            <a:lvl5pPr lvl="4" algn="l">
              <a:lnSpc>
                <a:spcPct val="100000"/>
              </a:lnSpc>
              <a:spcBef>
                <a:spcPts val="0"/>
              </a:spcBef>
              <a:spcAft>
                <a:spcPts val="0"/>
              </a:spcAft>
              <a:buClr>
                <a:srgbClr val="FFFFFF"/>
              </a:buClr>
              <a:buSzPts val="1600"/>
              <a:buNone/>
              <a:defRPr sz="1600">
                <a:solidFill>
                  <a:srgbClr val="FFFFFF"/>
                </a:solidFill>
              </a:defRPr>
            </a:lvl5pPr>
            <a:lvl6pPr lvl="5" algn="l">
              <a:lnSpc>
                <a:spcPct val="100000"/>
              </a:lnSpc>
              <a:spcBef>
                <a:spcPts val="0"/>
              </a:spcBef>
              <a:spcAft>
                <a:spcPts val="0"/>
              </a:spcAft>
              <a:buClr>
                <a:srgbClr val="FFFFFF"/>
              </a:buClr>
              <a:buSzPts val="1600"/>
              <a:buNone/>
              <a:defRPr sz="1600">
                <a:solidFill>
                  <a:srgbClr val="FFFFFF"/>
                </a:solidFill>
              </a:defRPr>
            </a:lvl6pPr>
            <a:lvl7pPr lvl="6" algn="l">
              <a:lnSpc>
                <a:spcPct val="100000"/>
              </a:lnSpc>
              <a:spcBef>
                <a:spcPts val="0"/>
              </a:spcBef>
              <a:spcAft>
                <a:spcPts val="0"/>
              </a:spcAft>
              <a:buClr>
                <a:srgbClr val="FFFFFF"/>
              </a:buClr>
              <a:buSzPts val="1600"/>
              <a:buNone/>
              <a:defRPr sz="1600">
                <a:solidFill>
                  <a:srgbClr val="FFFFFF"/>
                </a:solidFill>
              </a:defRPr>
            </a:lvl7pPr>
            <a:lvl8pPr lvl="7" algn="l">
              <a:lnSpc>
                <a:spcPct val="100000"/>
              </a:lnSpc>
              <a:spcBef>
                <a:spcPts val="0"/>
              </a:spcBef>
              <a:spcAft>
                <a:spcPts val="0"/>
              </a:spcAft>
              <a:buClr>
                <a:srgbClr val="FFFFFF"/>
              </a:buClr>
              <a:buSzPts val="1600"/>
              <a:buNone/>
              <a:defRPr sz="1600">
                <a:solidFill>
                  <a:srgbClr val="FFFFFF"/>
                </a:solidFill>
              </a:defRPr>
            </a:lvl8pPr>
            <a:lvl9pPr lvl="8" algn="l">
              <a:lnSpc>
                <a:spcPct val="100000"/>
              </a:lnSpc>
              <a:spcBef>
                <a:spcPts val="0"/>
              </a:spcBef>
              <a:spcAft>
                <a:spcPts val="0"/>
              </a:spcAft>
              <a:buClr>
                <a:srgbClr val="FFFFFF"/>
              </a:buClr>
              <a:buSzPts val="1600"/>
              <a:buNone/>
              <a:defRPr sz="1600">
                <a:solidFill>
                  <a:srgbClr val="FFFFFF"/>
                </a:solidFill>
              </a:defRPr>
            </a:lvl9pPr>
          </a:lstStyle>
          <a:p/>
        </p:txBody>
      </p:sp>
      <p:sp>
        <p:nvSpPr>
          <p:cNvPr id="135" name="Google Shape;135;p1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0.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4.png"/><Relationship Id="rId4" Type="http://schemas.openxmlformats.org/officeDocument/2006/relationships/image" Target="../media/image22.png"/><Relationship Id="rId5"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8.png"/><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comments" Target="../comments/commen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comments" Target="../comments/comment4.xml"/><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hyperlink" Target="http://cslt.riit.tsinghua.edu.cn/mediawiki/images/4/47/MSCI-USE4-201109.pdf?fbclid=IwAR3PDga2UDcYF9tcHkP2b439obidTu0akOxXgDK7KN6m1NsJk7s5vhcw0Zc" TargetMode="External"/><Relationship Id="rId4" Type="http://schemas.openxmlformats.org/officeDocument/2006/relationships/hyperlink" Target="https://www.fidelity.com/bin-public/060_www_fidelity_com/documents/fidelity/fidelity-overview-of-factor-investing.pdf"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comments" Target="../comments/commen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gif"/><Relationship Id="rId4" Type="http://schemas.openxmlformats.org/officeDocument/2006/relationships/image" Target="../media/image11.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comments" Target="../comments/commen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id="140" name="Google Shape;140;p14"/>
          <p:cNvPicPr preferRelativeResize="0"/>
          <p:nvPr/>
        </p:nvPicPr>
        <p:blipFill rotWithShape="1">
          <a:blip r:embed="rId3">
            <a:alphaModFix/>
          </a:blip>
          <a:srcRect b="864" l="0" r="0" t="864"/>
          <a:stretch/>
        </p:blipFill>
        <p:spPr>
          <a:xfrm>
            <a:off x="25" y="11280"/>
            <a:ext cx="9143982" cy="3201930"/>
          </a:xfrm>
          <a:prstGeom prst="flowChartDocument">
            <a:avLst/>
          </a:prstGeom>
          <a:noFill/>
          <a:ln>
            <a:noFill/>
          </a:ln>
        </p:spPr>
      </p:pic>
      <p:sp>
        <p:nvSpPr>
          <p:cNvPr id="141" name="Google Shape;141;p14"/>
          <p:cNvSpPr txBox="1"/>
          <p:nvPr>
            <p:ph type="ctrTitle"/>
          </p:nvPr>
        </p:nvSpPr>
        <p:spPr>
          <a:xfrm>
            <a:off x="311700" y="3549100"/>
            <a:ext cx="8097600" cy="66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Merriweather"/>
                <a:ea typeface="Merriweather"/>
                <a:cs typeface="Merriweather"/>
                <a:sym typeface="Merriweather"/>
              </a:rPr>
              <a:t>Factor Investing</a:t>
            </a:r>
            <a:endParaRPr>
              <a:latin typeface="Merriweather"/>
              <a:ea typeface="Merriweather"/>
              <a:cs typeface="Merriweather"/>
              <a:sym typeface="Merriweather"/>
            </a:endParaRPr>
          </a:p>
        </p:txBody>
      </p:sp>
      <p:sp>
        <p:nvSpPr>
          <p:cNvPr id="142" name="Google Shape;142;p14"/>
          <p:cNvSpPr txBox="1"/>
          <p:nvPr>
            <p:ph idx="1" type="subTitle"/>
          </p:nvPr>
        </p:nvSpPr>
        <p:spPr>
          <a:xfrm>
            <a:off x="311700" y="4249400"/>
            <a:ext cx="8097600" cy="51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Quant Team</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pic>
        <p:nvPicPr>
          <p:cNvPr id="217" name="Google Shape;217;p23"/>
          <p:cNvPicPr preferRelativeResize="0"/>
          <p:nvPr/>
        </p:nvPicPr>
        <p:blipFill>
          <a:blip r:embed="rId3">
            <a:alphaModFix/>
          </a:blip>
          <a:stretch>
            <a:fillRect/>
          </a:stretch>
        </p:blipFill>
        <p:spPr>
          <a:xfrm>
            <a:off x="820138" y="2139115"/>
            <a:ext cx="7808525" cy="1957984"/>
          </a:xfrm>
          <a:prstGeom prst="rect">
            <a:avLst/>
          </a:prstGeom>
          <a:noFill/>
          <a:ln>
            <a:noFill/>
          </a:ln>
        </p:spPr>
      </p:pic>
      <p:cxnSp>
        <p:nvCxnSpPr>
          <p:cNvPr id="218" name="Google Shape;218;p23"/>
          <p:cNvCxnSpPr/>
          <p:nvPr/>
        </p:nvCxnSpPr>
        <p:spPr>
          <a:xfrm flipH="1">
            <a:off x="4894400" y="1941900"/>
            <a:ext cx="133800" cy="879300"/>
          </a:xfrm>
          <a:prstGeom prst="straightConnector1">
            <a:avLst/>
          </a:prstGeom>
          <a:noFill/>
          <a:ln cap="flat" cmpd="sng" w="38100">
            <a:solidFill>
              <a:schemeClr val="dk2"/>
            </a:solidFill>
            <a:prstDash val="solid"/>
            <a:round/>
            <a:headEnd len="med" w="med" type="none"/>
            <a:tailEnd len="med" w="med" type="triangle"/>
          </a:ln>
        </p:spPr>
      </p:cxnSp>
      <p:sp>
        <p:nvSpPr>
          <p:cNvPr id="219" name="Google Shape;219;p23"/>
          <p:cNvSpPr txBox="1"/>
          <p:nvPr/>
        </p:nvSpPr>
        <p:spPr>
          <a:xfrm>
            <a:off x="4607550" y="1435800"/>
            <a:ext cx="870000" cy="3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Stock Returns</a:t>
            </a:r>
            <a:endParaRPr>
              <a:solidFill>
                <a:srgbClr val="FFFFFF"/>
              </a:solidFill>
              <a:latin typeface="Lato"/>
              <a:ea typeface="Lato"/>
              <a:cs typeface="Lato"/>
              <a:sym typeface="Lato"/>
            </a:endParaRPr>
          </a:p>
        </p:txBody>
      </p:sp>
      <p:cxnSp>
        <p:nvCxnSpPr>
          <p:cNvPr id="220" name="Google Shape;220;p23"/>
          <p:cNvCxnSpPr/>
          <p:nvPr/>
        </p:nvCxnSpPr>
        <p:spPr>
          <a:xfrm flipH="1" rot="10800000">
            <a:off x="1184925" y="3901550"/>
            <a:ext cx="564000" cy="420900"/>
          </a:xfrm>
          <a:prstGeom prst="straightConnector1">
            <a:avLst/>
          </a:prstGeom>
          <a:noFill/>
          <a:ln cap="flat" cmpd="sng" w="38100">
            <a:solidFill>
              <a:schemeClr val="dk2"/>
            </a:solidFill>
            <a:prstDash val="solid"/>
            <a:round/>
            <a:headEnd len="med" w="med" type="none"/>
            <a:tailEnd len="med" w="med" type="triangle"/>
          </a:ln>
        </p:spPr>
      </p:cxnSp>
      <p:sp>
        <p:nvSpPr>
          <p:cNvPr id="221" name="Google Shape;221;p23"/>
          <p:cNvSpPr txBox="1"/>
          <p:nvPr/>
        </p:nvSpPr>
        <p:spPr>
          <a:xfrm>
            <a:off x="2774625" y="4261700"/>
            <a:ext cx="1119000" cy="3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Exponential weight</a:t>
            </a:r>
            <a:endParaRPr>
              <a:solidFill>
                <a:srgbClr val="FFFFFF"/>
              </a:solidFill>
              <a:latin typeface="Lato"/>
              <a:ea typeface="Lato"/>
              <a:cs typeface="Lato"/>
              <a:sym typeface="Lato"/>
            </a:endParaRPr>
          </a:p>
        </p:txBody>
      </p:sp>
      <p:cxnSp>
        <p:nvCxnSpPr>
          <p:cNvPr id="222" name="Google Shape;222;p23"/>
          <p:cNvCxnSpPr/>
          <p:nvPr/>
        </p:nvCxnSpPr>
        <p:spPr>
          <a:xfrm rot="10800000">
            <a:off x="2828600" y="3528425"/>
            <a:ext cx="325200" cy="850800"/>
          </a:xfrm>
          <a:prstGeom prst="straightConnector1">
            <a:avLst/>
          </a:prstGeom>
          <a:noFill/>
          <a:ln cap="flat" cmpd="sng" w="38100">
            <a:solidFill>
              <a:schemeClr val="dk2"/>
            </a:solidFill>
            <a:prstDash val="solid"/>
            <a:round/>
            <a:headEnd len="med" w="med" type="none"/>
            <a:tailEnd len="med" w="med" type="triangle"/>
          </a:ln>
        </p:spPr>
      </p:cxnSp>
      <p:sp>
        <p:nvSpPr>
          <p:cNvPr id="223" name="Google Shape;223;p23"/>
          <p:cNvSpPr txBox="1"/>
          <p:nvPr/>
        </p:nvSpPr>
        <p:spPr>
          <a:xfrm>
            <a:off x="611025" y="4208000"/>
            <a:ext cx="1539000" cy="3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Excluding most recent month</a:t>
            </a:r>
            <a:endParaRPr>
              <a:solidFill>
                <a:srgbClr val="FFFFFF"/>
              </a:solidFill>
              <a:latin typeface="Lato"/>
              <a:ea typeface="Lato"/>
              <a:cs typeface="Lato"/>
              <a:sym typeface="Lato"/>
            </a:endParaRPr>
          </a:p>
        </p:txBody>
      </p:sp>
      <p:cxnSp>
        <p:nvCxnSpPr>
          <p:cNvPr id="224" name="Google Shape;224;p23"/>
          <p:cNvCxnSpPr/>
          <p:nvPr/>
        </p:nvCxnSpPr>
        <p:spPr>
          <a:xfrm>
            <a:off x="1003275" y="1913225"/>
            <a:ext cx="258300" cy="344100"/>
          </a:xfrm>
          <a:prstGeom prst="straightConnector1">
            <a:avLst/>
          </a:prstGeom>
          <a:noFill/>
          <a:ln cap="flat" cmpd="sng" w="38100">
            <a:solidFill>
              <a:schemeClr val="dk2"/>
            </a:solidFill>
            <a:prstDash val="solid"/>
            <a:round/>
            <a:headEnd len="med" w="med" type="none"/>
            <a:tailEnd len="med" w="med" type="triangle"/>
          </a:ln>
        </p:spPr>
      </p:cxnSp>
      <p:sp>
        <p:nvSpPr>
          <p:cNvPr id="225" name="Google Shape;225;p23"/>
          <p:cNvSpPr txBox="1"/>
          <p:nvPr/>
        </p:nvSpPr>
        <p:spPr>
          <a:xfrm>
            <a:off x="371850" y="1412775"/>
            <a:ext cx="1119000" cy="3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Two</a:t>
            </a:r>
            <a:r>
              <a:rPr lang="en">
                <a:solidFill>
                  <a:srgbClr val="FFFFFF"/>
                </a:solidFill>
                <a:latin typeface="Lato"/>
                <a:ea typeface="Lato"/>
                <a:cs typeface="Lato"/>
                <a:sym typeface="Lato"/>
              </a:rPr>
              <a:t> years prior</a:t>
            </a:r>
            <a:endParaRPr>
              <a:solidFill>
                <a:srgbClr val="FFFFFF"/>
              </a:solidFill>
              <a:latin typeface="Lato"/>
              <a:ea typeface="Lato"/>
              <a:cs typeface="Lato"/>
              <a:sym typeface="Lato"/>
            </a:endParaRPr>
          </a:p>
        </p:txBody>
      </p:sp>
      <p:sp>
        <p:nvSpPr>
          <p:cNvPr id="226" name="Google Shape;226;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Momentum of a Stock</a:t>
            </a:r>
            <a:endParaRPr/>
          </a:p>
        </p:txBody>
      </p:sp>
      <p:cxnSp>
        <p:nvCxnSpPr>
          <p:cNvPr id="227" name="Google Shape;227;p23"/>
          <p:cNvCxnSpPr/>
          <p:nvPr/>
        </p:nvCxnSpPr>
        <p:spPr>
          <a:xfrm flipH="1" rot="10800000">
            <a:off x="6610325" y="3301950"/>
            <a:ext cx="917700" cy="1002000"/>
          </a:xfrm>
          <a:prstGeom prst="straightConnector1">
            <a:avLst/>
          </a:prstGeom>
          <a:noFill/>
          <a:ln cap="flat" cmpd="sng" w="38100">
            <a:solidFill>
              <a:schemeClr val="dk2"/>
            </a:solidFill>
            <a:prstDash val="solid"/>
            <a:round/>
            <a:headEnd len="med" w="med" type="none"/>
            <a:tailEnd len="med" w="med" type="triangle"/>
          </a:ln>
        </p:spPr>
      </p:cxnSp>
      <p:sp>
        <p:nvSpPr>
          <p:cNvPr id="228" name="Google Shape;228;p23"/>
          <p:cNvSpPr txBox="1"/>
          <p:nvPr/>
        </p:nvSpPr>
        <p:spPr>
          <a:xfrm>
            <a:off x="6108625" y="4207988"/>
            <a:ext cx="997500" cy="3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Risk-free rate</a:t>
            </a:r>
            <a:endParaRPr>
              <a:solidFill>
                <a:srgbClr val="FFFFFF"/>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Momentum Portfolios (Post-FC)</a:t>
            </a:r>
            <a:endParaRPr/>
          </a:p>
        </p:txBody>
      </p:sp>
      <p:pic>
        <p:nvPicPr>
          <p:cNvPr id="234" name="Google Shape;234;p24"/>
          <p:cNvPicPr preferRelativeResize="0"/>
          <p:nvPr/>
        </p:nvPicPr>
        <p:blipFill>
          <a:blip r:embed="rId3">
            <a:alphaModFix/>
          </a:blip>
          <a:stretch>
            <a:fillRect/>
          </a:stretch>
        </p:blipFill>
        <p:spPr>
          <a:xfrm>
            <a:off x="1584125" y="1357575"/>
            <a:ext cx="5320674" cy="3623399"/>
          </a:xfrm>
          <a:prstGeom prst="rect">
            <a:avLst/>
          </a:prstGeom>
          <a:noFill/>
          <a:ln>
            <a:noFill/>
          </a:ln>
        </p:spPr>
      </p:pic>
      <p:cxnSp>
        <p:nvCxnSpPr>
          <p:cNvPr id="235" name="Google Shape;235;p24"/>
          <p:cNvCxnSpPr/>
          <p:nvPr/>
        </p:nvCxnSpPr>
        <p:spPr>
          <a:xfrm>
            <a:off x="1182775" y="2896675"/>
            <a:ext cx="1300200" cy="248700"/>
          </a:xfrm>
          <a:prstGeom prst="straightConnector1">
            <a:avLst/>
          </a:prstGeom>
          <a:noFill/>
          <a:ln cap="flat" cmpd="sng" w="38100">
            <a:solidFill>
              <a:srgbClr val="FF0000"/>
            </a:solidFill>
            <a:prstDash val="solid"/>
            <a:round/>
            <a:headEnd len="med" w="med" type="none"/>
            <a:tailEnd len="med" w="med" type="triangle"/>
          </a:ln>
        </p:spPr>
      </p:cxnSp>
      <p:sp>
        <p:nvSpPr>
          <p:cNvPr id="236" name="Google Shape;236;p24"/>
          <p:cNvSpPr txBox="1"/>
          <p:nvPr/>
        </p:nvSpPr>
        <p:spPr>
          <a:xfrm>
            <a:off x="465125" y="2466575"/>
            <a:ext cx="1119000" cy="3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rgbClr val="FF0000"/>
                </a:solidFill>
                <a:latin typeface="Lato"/>
                <a:ea typeface="Lato"/>
                <a:cs typeface="Lato"/>
                <a:sym typeface="Lato"/>
              </a:rPr>
              <a:t>Losers</a:t>
            </a:r>
            <a:endParaRPr sz="2200">
              <a:solidFill>
                <a:srgbClr val="FF0000"/>
              </a:solidFill>
              <a:latin typeface="Lato"/>
              <a:ea typeface="Lato"/>
              <a:cs typeface="Lato"/>
              <a:sym typeface="Lato"/>
            </a:endParaRPr>
          </a:p>
        </p:txBody>
      </p:sp>
      <p:cxnSp>
        <p:nvCxnSpPr>
          <p:cNvPr id="237" name="Google Shape;237;p24"/>
          <p:cNvCxnSpPr/>
          <p:nvPr/>
        </p:nvCxnSpPr>
        <p:spPr>
          <a:xfrm flipH="1">
            <a:off x="6252450" y="1854725"/>
            <a:ext cx="812700" cy="324900"/>
          </a:xfrm>
          <a:prstGeom prst="straightConnector1">
            <a:avLst/>
          </a:prstGeom>
          <a:noFill/>
          <a:ln cap="flat" cmpd="sng" w="38100">
            <a:solidFill>
              <a:srgbClr val="00FF00"/>
            </a:solidFill>
            <a:prstDash val="solid"/>
            <a:round/>
            <a:headEnd len="med" w="med" type="none"/>
            <a:tailEnd len="med" w="med" type="triangle"/>
          </a:ln>
        </p:spPr>
      </p:cxnSp>
      <p:sp>
        <p:nvSpPr>
          <p:cNvPr id="238" name="Google Shape;238;p24"/>
          <p:cNvSpPr txBox="1"/>
          <p:nvPr/>
        </p:nvSpPr>
        <p:spPr>
          <a:xfrm>
            <a:off x="7065150" y="1452625"/>
            <a:ext cx="1271400" cy="3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rgbClr val="00FF00"/>
                </a:solidFill>
                <a:latin typeface="Lato"/>
                <a:ea typeface="Lato"/>
                <a:cs typeface="Lato"/>
                <a:sym typeface="Lato"/>
              </a:rPr>
              <a:t>Winners</a:t>
            </a:r>
            <a:endParaRPr sz="2200">
              <a:solidFill>
                <a:srgbClr val="00FF00"/>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erriweather"/>
                <a:ea typeface="Merriweather"/>
                <a:cs typeface="Merriweather"/>
                <a:sym typeface="Merriweather"/>
              </a:rPr>
              <a:t>Momentum Factor is Robust</a:t>
            </a:r>
            <a:endParaRPr>
              <a:latin typeface="Merriweather"/>
              <a:ea typeface="Merriweather"/>
              <a:cs typeface="Merriweather"/>
              <a:sym typeface="Merriweather"/>
            </a:endParaRPr>
          </a:p>
        </p:txBody>
      </p:sp>
      <p:sp>
        <p:nvSpPr>
          <p:cNvPr id="244" name="Google Shape;244;p25"/>
          <p:cNvSpPr txBox="1"/>
          <p:nvPr>
            <p:ph idx="1" type="body"/>
          </p:nvPr>
        </p:nvSpPr>
        <p:spPr>
          <a:xfrm>
            <a:off x="612725" y="1595950"/>
            <a:ext cx="8142900" cy="2911200"/>
          </a:xfrm>
          <a:prstGeom prst="rect">
            <a:avLst/>
          </a:prstGeom>
        </p:spPr>
        <p:txBody>
          <a:bodyPr anchorCtr="0" anchor="t" bIns="91425" lIns="91425" spcFirstLastPara="1" rIns="91425" wrap="square" tIns="91425">
            <a:noAutofit/>
          </a:bodyPr>
          <a:lstStyle/>
          <a:p>
            <a:pPr indent="-393700" lvl="0" marL="457200" rtl="0" algn="just">
              <a:lnSpc>
                <a:spcPct val="100000"/>
              </a:lnSpc>
              <a:spcBef>
                <a:spcPts val="0"/>
              </a:spcBef>
              <a:spcAft>
                <a:spcPts val="0"/>
              </a:spcAft>
              <a:buClr>
                <a:schemeClr val="lt2"/>
              </a:buClr>
              <a:buSzPts val="2600"/>
              <a:buFont typeface="Roboto"/>
              <a:buChar char="●"/>
            </a:pPr>
            <a:r>
              <a:rPr lang="en" sz="2600">
                <a:solidFill>
                  <a:srgbClr val="FFFFFF"/>
                </a:solidFill>
                <a:latin typeface="Roboto"/>
                <a:ea typeface="Roboto"/>
                <a:cs typeface="Roboto"/>
                <a:sym typeface="Roboto"/>
              </a:rPr>
              <a:t>Persistent across time</a:t>
            </a:r>
            <a:endParaRPr sz="2600">
              <a:solidFill>
                <a:srgbClr val="FFFFFF"/>
              </a:solidFill>
              <a:latin typeface="Roboto"/>
              <a:ea typeface="Roboto"/>
              <a:cs typeface="Roboto"/>
              <a:sym typeface="Roboto"/>
            </a:endParaRPr>
          </a:p>
          <a:p>
            <a:pPr indent="-393700" lvl="0" marL="457200" rtl="0" algn="just">
              <a:lnSpc>
                <a:spcPct val="100000"/>
              </a:lnSpc>
              <a:spcBef>
                <a:spcPts val="0"/>
              </a:spcBef>
              <a:spcAft>
                <a:spcPts val="0"/>
              </a:spcAft>
              <a:buClr>
                <a:schemeClr val="lt2"/>
              </a:buClr>
              <a:buSzPts val="2600"/>
              <a:buFont typeface="Roboto"/>
              <a:buChar char="●"/>
            </a:pPr>
            <a:r>
              <a:rPr lang="en" sz="2600">
                <a:solidFill>
                  <a:srgbClr val="FFFFFF"/>
                </a:solidFill>
                <a:latin typeface="Roboto"/>
                <a:ea typeface="Roboto"/>
                <a:cs typeface="Roboto"/>
                <a:sym typeface="Roboto"/>
              </a:rPr>
              <a:t>Pervasive globally - stocks, bonds, commodities, currencies</a:t>
            </a:r>
            <a:endParaRPr sz="2600">
              <a:solidFill>
                <a:srgbClr val="FFFFFF"/>
              </a:solidFill>
              <a:latin typeface="Roboto"/>
              <a:ea typeface="Roboto"/>
              <a:cs typeface="Roboto"/>
              <a:sym typeface="Roboto"/>
            </a:endParaRPr>
          </a:p>
          <a:p>
            <a:pPr indent="-393700" lvl="0" marL="457200" rtl="0" algn="just">
              <a:lnSpc>
                <a:spcPct val="100000"/>
              </a:lnSpc>
              <a:spcBef>
                <a:spcPts val="0"/>
              </a:spcBef>
              <a:spcAft>
                <a:spcPts val="0"/>
              </a:spcAft>
              <a:buClr>
                <a:schemeClr val="lt2"/>
              </a:buClr>
              <a:buSzPts val="2600"/>
              <a:buFont typeface="Roboto"/>
              <a:buChar char="●"/>
            </a:pPr>
            <a:r>
              <a:rPr lang="en" sz="2600">
                <a:solidFill>
                  <a:srgbClr val="FFFFFF"/>
                </a:solidFill>
                <a:latin typeface="Roboto"/>
                <a:ea typeface="Roboto"/>
                <a:cs typeface="Roboto"/>
                <a:sym typeface="Roboto"/>
              </a:rPr>
              <a:t>Robust to various definitions</a:t>
            </a:r>
            <a:endParaRPr sz="2600">
              <a:solidFill>
                <a:srgbClr val="FFFFFF"/>
              </a:solidFill>
              <a:latin typeface="Roboto"/>
              <a:ea typeface="Roboto"/>
              <a:cs typeface="Roboto"/>
              <a:sym typeface="Roboto"/>
            </a:endParaRPr>
          </a:p>
          <a:p>
            <a:pPr indent="-393700" lvl="0" marL="457200" rtl="0" algn="just">
              <a:lnSpc>
                <a:spcPct val="100000"/>
              </a:lnSpc>
              <a:spcBef>
                <a:spcPts val="0"/>
              </a:spcBef>
              <a:spcAft>
                <a:spcPts val="0"/>
              </a:spcAft>
              <a:buClr>
                <a:schemeClr val="lt2"/>
              </a:buClr>
              <a:buSzPts val="2600"/>
              <a:buFont typeface="Roboto"/>
              <a:buChar char="●"/>
            </a:pPr>
            <a:r>
              <a:rPr lang="en" sz="2600">
                <a:solidFill>
                  <a:srgbClr val="FFFFFF"/>
                </a:solidFill>
                <a:latin typeface="Roboto"/>
                <a:ea typeface="Roboto"/>
                <a:cs typeface="Roboto"/>
                <a:sym typeface="Roboto"/>
              </a:rPr>
              <a:t>Survives transaction costs</a:t>
            </a:r>
            <a:endParaRPr sz="2600">
              <a:solidFill>
                <a:srgbClr val="FFFFFF"/>
              </a:solidFill>
              <a:latin typeface="Roboto"/>
              <a:ea typeface="Roboto"/>
              <a:cs typeface="Roboto"/>
              <a:sym typeface="Roboto"/>
            </a:endParaRPr>
          </a:p>
          <a:p>
            <a:pPr indent="-393700" lvl="0" marL="457200" rtl="0" algn="just">
              <a:lnSpc>
                <a:spcPct val="100000"/>
              </a:lnSpc>
              <a:spcBef>
                <a:spcPts val="0"/>
              </a:spcBef>
              <a:spcAft>
                <a:spcPts val="0"/>
              </a:spcAft>
              <a:buClr>
                <a:schemeClr val="lt2"/>
              </a:buClr>
              <a:buSzPts val="2600"/>
              <a:buFont typeface="Roboto"/>
              <a:buChar char="●"/>
            </a:pPr>
            <a:r>
              <a:rPr lang="en" sz="2600">
                <a:solidFill>
                  <a:schemeClr val="lt2"/>
                </a:solidFill>
                <a:latin typeface="Roboto"/>
                <a:ea typeface="Roboto"/>
                <a:cs typeface="Roboto"/>
                <a:sym typeface="Roboto"/>
              </a:rPr>
              <a:t>Behavioral Explanation:</a:t>
            </a:r>
            <a:r>
              <a:rPr lang="en" sz="2600">
                <a:solidFill>
                  <a:srgbClr val="FFFFFF"/>
                </a:solidFill>
                <a:latin typeface="Roboto"/>
                <a:ea typeface="Roboto"/>
                <a:cs typeface="Roboto"/>
                <a:sym typeface="Roboto"/>
              </a:rPr>
              <a:t> investor </a:t>
            </a:r>
            <a:r>
              <a:rPr lang="en" sz="2600">
                <a:solidFill>
                  <a:srgbClr val="FFFFFF"/>
                </a:solidFill>
                <a:latin typeface="Roboto"/>
                <a:ea typeface="Roboto"/>
                <a:cs typeface="Roboto"/>
                <a:sym typeface="Roboto"/>
              </a:rPr>
              <a:t>overreaction</a:t>
            </a:r>
            <a:endParaRPr sz="2600">
              <a:solidFill>
                <a:srgbClr val="FFFFFF"/>
              </a:solidFill>
              <a:latin typeface="Roboto"/>
              <a:ea typeface="Roboto"/>
              <a:cs typeface="Roboto"/>
              <a:sym typeface="Roboto"/>
            </a:endParaRPr>
          </a:p>
          <a:p>
            <a:pPr indent="0" lvl="0" marL="0" rtl="0" algn="just">
              <a:lnSpc>
                <a:spcPct val="100000"/>
              </a:lnSpc>
              <a:spcBef>
                <a:spcPts val="1500"/>
              </a:spcBef>
              <a:spcAft>
                <a:spcPts val="0"/>
              </a:spcAft>
              <a:buNone/>
            </a:pPr>
            <a:r>
              <a:t/>
            </a:r>
            <a:endParaRPr sz="2150">
              <a:solidFill>
                <a:srgbClr val="FFFFFF"/>
              </a:solidFill>
              <a:latin typeface="Roboto"/>
              <a:ea typeface="Roboto"/>
              <a:cs typeface="Roboto"/>
              <a:sym typeface="Roboto"/>
            </a:endParaRPr>
          </a:p>
          <a:p>
            <a:pPr indent="0" lvl="0" marL="0" rtl="0" algn="l">
              <a:lnSpc>
                <a:spcPct val="100000"/>
              </a:lnSpc>
              <a:spcBef>
                <a:spcPts val="1500"/>
              </a:spcBef>
              <a:spcAft>
                <a:spcPts val="0"/>
              </a:spcAft>
              <a:buNone/>
            </a:pPr>
            <a:r>
              <a:t/>
            </a:r>
            <a:endParaRPr sz="2500">
              <a:solidFill>
                <a:srgbClr val="FFFFFF"/>
              </a:solidFill>
              <a:latin typeface="Arial"/>
              <a:ea typeface="Arial"/>
              <a:cs typeface="Arial"/>
              <a:sym typeface="Arial"/>
            </a:endParaRPr>
          </a:p>
          <a:p>
            <a:pPr indent="0" lvl="0" marL="0" rtl="0" algn="l">
              <a:lnSpc>
                <a:spcPct val="100000"/>
              </a:lnSpc>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1600"/>
              </a:spcAft>
              <a:buNone/>
            </a:pPr>
            <a:r>
              <a:t/>
            </a:r>
            <a:endParaRPr sz="2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erriweather"/>
                <a:ea typeface="Merriweather"/>
                <a:cs typeface="Merriweather"/>
                <a:sym typeface="Merriweather"/>
              </a:rPr>
              <a:t>Low Vol and Betting Against Beta (BAB)</a:t>
            </a:r>
            <a:endParaRPr>
              <a:latin typeface="Merriweather"/>
              <a:ea typeface="Merriweather"/>
              <a:cs typeface="Merriweather"/>
              <a:sym typeface="Merriweather"/>
            </a:endParaRPr>
          </a:p>
        </p:txBody>
      </p:sp>
      <p:sp>
        <p:nvSpPr>
          <p:cNvPr id="250" name="Google Shape;250;p26"/>
          <p:cNvSpPr txBox="1"/>
          <p:nvPr>
            <p:ph idx="1" type="body"/>
          </p:nvPr>
        </p:nvSpPr>
        <p:spPr>
          <a:xfrm>
            <a:off x="685150" y="1567550"/>
            <a:ext cx="7651200" cy="28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CAPM predicts </a:t>
            </a:r>
            <a:r>
              <a:rPr lang="en" sz="2800">
                <a:solidFill>
                  <a:srgbClr val="FF0000"/>
                </a:solidFill>
              </a:rPr>
              <a:t>HIGH </a:t>
            </a:r>
            <a:r>
              <a:rPr lang="en" sz="2800"/>
              <a:t>beta </a:t>
            </a:r>
            <a:r>
              <a:rPr lang="en" sz="2800">
                <a:solidFill>
                  <a:srgbClr val="FF0000"/>
                </a:solidFill>
              </a:rPr>
              <a:t>⇒ HIGH </a:t>
            </a:r>
            <a:r>
              <a:rPr lang="en" sz="2800"/>
              <a:t>return</a:t>
            </a:r>
            <a:endParaRPr sz="2800"/>
          </a:p>
          <a:p>
            <a:pPr indent="0" lvl="0" marL="0" rtl="0" algn="l">
              <a:spcBef>
                <a:spcPts val="1600"/>
              </a:spcBef>
              <a:spcAft>
                <a:spcPts val="0"/>
              </a:spcAft>
              <a:buNone/>
            </a:pPr>
            <a:r>
              <a:rPr lang="en" sz="2800">
                <a:solidFill>
                  <a:srgbClr val="FF0000"/>
                </a:solidFill>
              </a:rPr>
              <a:t>BUT…</a:t>
            </a:r>
            <a:endParaRPr sz="2800">
              <a:solidFill>
                <a:srgbClr val="FF0000"/>
              </a:solidFill>
            </a:endParaRPr>
          </a:p>
          <a:p>
            <a:pPr indent="0" lvl="0" marL="0" rtl="0" algn="l">
              <a:spcBef>
                <a:spcPts val="1600"/>
              </a:spcBef>
              <a:spcAft>
                <a:spcPts val="1600"/>
              </a:spcAft>
              <a:buNone/>
            </a:pPr>
            <a:r>
              <a:rPr lang="en" sz="2800">
                <a:solidFill>
                  <a:srgbClr val="00FF00"/>
                </a:solidFill>
              </a:rPr>
              <a:t>LOW </a:t>
            </a:r>
            <a:r>
              <a:rPr lang="en" sz="2800"/>
              <a:t>volatility and </a:t>
            </a:r>
            <a:r>
              <a:rPr lang="en" sz="2800">
                <a:solidFill>
                  <a:srgbClr val="00FF00"/>
                </a:solidFill>
              </a:rPr>
              <a:t>LOW </a:t>
            </a:r>
            <a:r>
              <a:rPr lang="en" sz="2800"/>
              <a:t>beta stocks have done </a:t>
            </a:r>
            <a:r>
              <a:rPr lang="en" sz="2800">
                <a:solidFill>
                  <a:srgbClr val="00FF00"/>
                </a:solidFill>
              </a:rPr>
              <a:t>better </a:t>
            </a:r>
            <a:r>
              <a:rPr lang="en" sz="2800"/>
              <a:t>historically</a:t>
            </a:r>
            <a:endParaRPr sz="2800"/>
          </a:p>
        </p:txBody>
      </p:sp>
      <p:pic>
        <p:nvPicPr>
          <p:cNvPr id="251" name="Google Shape;251;p26"/>
          <p:cNvPicPr preferRelativeResize="0"/>
          <p:nvPr/>
        </p:nvPicPr>
        <p:blipFill>
          <a:blip r:embed="rId3">
            <a:alphaModFix/>
          </a:blip>
          <a:stretch>
            <a:fillRect/>
          </a:stretch>
        </p:blipFill>
        <p:spPr>
          <a:xfrm>
            <a:off x="3518028" y="3373175"/>
            <a:ext cx="1985450" cy="18327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gtEl>
                                        <p:attrNameLst>
                                          <p:attrName>style.visibility</p:attrName>
                                        </p:attrNameLst>
                                      </p:cBhvr>
                                      <p:to>
                                        <p:strVal val="visible"/>
                                      </p:to>
                                    </p:set>
                                    <p:animEffect filter="fade" transition="in">
                                      <p:cBhvr>
                                        <p:cTn dur="1000"/>
                                        <p:tgtEl>
                                          <p:spTgt spid="25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pic>
        <p:nvPicPr>
          <p:cNvPr id="256" name="Google Shape;256;p27"/>
          <p:cNvPicPr preferRelativeResize="0"/>
          <p:nvPr/>
        </p:nvPicPr>
        <p:blipFill rotWithShape="1">
          <a:blip r:embed="rId3">
            <a:alphaModFix/>
          </a:blip>
          <a:srcRect b="0" l="2599" r="1496" t="0"/>
          <a:stretch/>
        </p:blipFill>
        <p:spPr>
          <a:xfrm>
            <a:off x="2385125" y="999350"/>
            <a:ext cx="4863649" cy="3891651"/>
          </a:xfrm>
          <a:prstGeom prst="rect">
            <a:avLst/>
          </a:prstGeom>
          <a:noFill/>
          <a:ln>
            <a:noFill/>
          </a:ln>
        </p:spPr>
      </p:pic>
      <p:sp>
        <p:nvSpPr>
          <p:cNvPr id="257" name="Google Shape;257;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erriweather"/>
                <a:ea typeface="Merriweather"/>
                <a:cs typeface="Merriweather"/>
                <a:sym typeface="Merriweather"/>
              </a:rPr>
              <a:t>Low Vol</a:t>
            </a:r>
            <a:r>
              <a:rPr lang="en">
                <a:latin typeface="Merriweather"/>
                <a:ea typeface="Merriweather"/>
                <a:cs typeface="Merriweather"/>
                <a:sym typeface="Merriweather"/>
              </a:rPr>
              <a:t> Portfolios</a:t>
            </a:r>
            <a:endParaRPr>
              <a:latin typeface="Merriweather"/>
              <a:ea typeface="Merriweather"/>
              <a:cs typeface="Merriweather"/>
              <a:sym typeface="Merriweather"/>
            </a:endParaRPr>
          </a:p>
        </p:txBody>
      </p:sp>
      <p:cxnSp>
        <p:nvCxnSpPr>
          <p:cNvPr id="258" name="Google Shape;258;p27"/>
          <p:cNvCxnSpPr/>
          <p:nvPr/>
        </p:nvCxnSpPr>
        <p:spPr>
          <a:xfrm flipH="1" rot="10800000">
            <a:off x="2209875" y="1696600"/>
            <a:ext cx="704400" cy="521100"/>
          </a:xfrm>
          <a:prstGeom prst="straightConnector1">
            <a:avLst/>
          </a:prstGeom>
          <a:noFill/>
          <a:ln cap="flat" cmpd="sng" w="38100">
            <a:solidFill>
              <a:srgbClr val="00FF00"/>
            </a:solidFill>
            <a:prstDash val="solid"/>
            <a:round/>
            <a:headEnd len="med" w="med" type="none"/>
            <a:tailEnd len="med" w="med" type="triangle"/>
          </a:ln>
        </p:spPr>
      </p:cxnSp>
      <p:sp>
        <p:nvSpPr>
          <p:cNvPr id="259" name="Google Shape;259;p27"/>
          <p:cNvSpPr txBox="1"/>
          <p:nvPr/>
        </p:nvSpPr>
        <p:spPr>
          <a:xfrm>
            <a:off x="905175" y="1715675"/>
            <a:ext cx="1457100" cy="3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rgbClr val="00FF00"/>
                </a:solidFill>
                <a:latin typeface="Lato"/>
                <a:ea typeface="Lato"/>
                <a:cs typeface="Lato"/>
                <a:sym typeface="Lato"/>
              </a:rPr>
              <a:t>Low Vol Stocks</a:t>
            </a:r>
            <a:endParaRPr sz="2200">
              <a:solidFill>
                <a:srgbClr val="00FF00"/>
              </a:solidFill>
              <a:latin typeface="Lato"/>
              <a:ea typeface="Lato"/>
              <a:cs typeface="Lato"/>
              <a:sym typeface="Lato"/>
            </a:endParaRPr>
          </a:p>
        </p:txBody>
      </p:sp>
      <p:cxnSp>
        <p:nvCxnSpPr>
          <p:cNvPr id="260" name="Google Shape;260;p27"/>
          <p:cNvCxnSpPr/>
          <p:nvPr/>
        </p:nvCxnSpPr>
        <p:spPr>
          <a:xfrm flipH="1">
            <a:off x="6994975" y="2698038"/>
            <a:ext cx="579000" cy="501600"/>
          </a:xfrm>
          <a:prstGeom prst="straightConnector1">
            <a:avLst/>
          </a:prstGeom>
          <a:noFill/>
          <a:ln cap="flat" cmpd="sng" w="38100">
            <a:solidFill>
              <a:srgbClr val="FF0000"/>
            </a:solidFill>
            <a:prstDash val="solid"/>
            <a:round/>
            <a:headEnd len="med" w="med" type="none"/>
            <a:tailEnd len="med" w="med" type="triangle"/>
          </a:ln>
        </p:spPr>
      </p:cxnSp>
      <p:sp>
        <p:nvSpPr>
          <p:cNvPr id="261" name="Google Shape;261;p27"/>
          <p:cNvSpPr txBox="1"/>
          <p:nvPr/>
        </p:nvSpPr>
        <p:spPr>
          <a:xfrm>
            <a:off x="6879300" y="1943863"/>
            <a:ext cx="1457100" cy="3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rgbClr val="FF0000"/>
                </a:solidFill>
                <a:latin typeface="Lato"/>
                <a:ea typeface="Lato"/>
                <a:cs typeface="Lato"/>
                <a:sym typeface="Lato"/>
              </a:rPr>
              <a:t>High Vol Stocks</a:t>
            </a:r>
            <a:endParaRPr sz="2200">
              <a:solidFill>
                <a:srgbClr val="FF0000"/>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erriweather"/>
                <a:ea typeface="Merriweather"/>
                <a:cs typeface="Merriweather"/>
                <a:sym typeface="Merriweather"/>
              </a:rPr>
              <a:t>BAB portfolios</a:t>
            </a:r>
            <a:endParaRPr>
              <a:latin typeface="Merriweather"/>
              <a:ea typeface="Merriweather"/>
              <a:cs typeface="Merriweather"/>
              <a:sym typeface="Merriweather"/>
            </a:endParaRPr>
          </a:p>
        </p:txBody>
      </p:sp>
      <p:pic>
        <p:nvPicPr>
          <p:cNvPr id="267" name="Google Shape;267;p28"/>
          <p:cNvPicPr preferRelativeResize="0"/>
          <p:nvPr/>
        </p:nvPicPr>
        <p:blipFill>
          <a:blip r:embed="rId3">
            <a:alphaModFix/>
          </a:blip>
          <a:stretch>
            <a:fillRect/>
          </a:stretch>
        </p:blipFill>
        <p:spPr>
          <a:xfrm>
            <a:off x="2382400" y="970225"/>
            <a:ext cx="4869099" cy="3970625"/>
          </a:xfrm>
          <a:prstGeom prst="rect">
            <a:avLst/>
          </a:prstGeom>
          <a:noFill/>
          <a:ln>
            <a:noFill/>
          </a:ln>
        </p:spPr>
      </p:pic>
      <p:cxnSp>
        <p:nvCxnSpPr>
          <p:cNvPr id="268" name="Google Shape;268;p28"/>
          <p:cNvCxnSpPr/>
          <p:nvPr/>
        </p:nvCxnSpPr>
        <p:spPr>
          <a:xfrm flipH="1">
            <a:off x="6977025" y="2779225"/>
            <a:ext cx="579000" cy="501600"/>
          </a:xfrm>
          <a:prstGeom prst="straightConnector1">
            <a:avLst/>
          </a:prstGeom>
          <a:noFill/>
          <a:ln cap="flat" cmpd="sng" w="38100">
            <a:solidFill>
              <a:srgbClr val="FF0000"/>
            </a:solidFill>
            <a:prstDash val="solid"/>
            <a:round/>
            <a:headEnd len="med" w="med" type="none"/>
            <a:tailEnd len="med" w="med" type="triangle"/>
          </a:ln>
        </p:spPr>
      </p:cxnSp>
      <p:sp>
        <p:nvSpPr>
          <p:cNvPr id="269" name="Google Shape;269;p28"/>
          <p:cNvSpPr txBox="1"/>
          <p:nvPr/>
        </p:nvSpPr>
        <p:spPr>
          <a:xfrm>
            <a:off x="6955500" y="1716250"/>
            <a:ext cx="1457100" cy="3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rgbClr val="FF0000"/>
                </a:solidFill>
                <a:latin typeface="Lato"/>
                <a:ea typeface="Lato"/>
                <a:cs typeface="Lato"/>
                <a:sym typeface="Lato"/>
              </a:rPr>
              <a:t>High</a:t>
            </a:r>
            <a:endParaRPr sz="2200">
              <a:solidFill>
                <a:srgbClr val="FF0000"/>
              </a:solidFill>
              <a:latin typeface="Lato"/>
              <a:ea typeface="Lato"/>
              <a:cs typeface="Lato"/>
              <a:sym typeface="Lato"/>
            </a:endParaRPr>
          </a:p>
          <a:p>
            <a:pPr indent="0" lvl="0" marL="0" rtl="0" algn="ctr">
              <a:spcBef>
                <a:spcPts val="0"/>
              </a:spcBef>
              <a:spcAft>
                <a:spcPts val="0"/>
              </a:spcAft>
              <a:buNone/>
            </a:pPr>
            <a:r>
              <a:rPr lang="en" sz="2200">
                <a:solidFill>
                  <a:srgbClr val="FF0000"/>
                </a:solidFill>
                <a:latin typeface="Lato"/>
                <a:ea typeface="Lato"/>
                <a:cs typeface="Lato"/>
                <a:sym typeface="Lato"/>
              </a:rPr>
              <a:t>Beta</a:t>
            </a:r>
            <a:endParaRPr sz="2200">
              <a:solidFill>
                <a:srgbClr val="FF0000"/>
              </a:solidFill>
              <a:latin typeface="Lato"/>
              <a:ea typeface="Lato"/>
              <a:cs typeface="Lato"/>
              <a:sym typeface="Lato"/>
            </a:endParaRPr>
          </a:p>
          <a:p>
            <a:pPr indent="0" lvl="0" marL="0" rtl="0" algn="ctr">
              <a:spcBef>
                <a:spcPts val="0"/>
              </a:spcBef>
              <a:spcAft>
                <a:spcPts val="0"/>
              </a:spcAft>
              <a:buNone/>
            </a:pPr>
            <a:r>
              <a:rPr lang="en" sz="2200">
                <a:solidFill>
                  <a:srgbClr val="FF0000"/>
                </a:solidFill>
                <a:latin typeface="Lato"/>
                <a:ea typeface="Lato"/>
                <a:cs typeface="Lato"/>
                <a:sym typeface="Lato"/>
              </a:rPr>
              <a:t>Stocks</a:t>
            </a:r>
            <a:endParaRPr sz="2200">
              <a:solidFill>
                <a:srgbClr val="FF0000"/>
              </a:solidFill>
              <a:latin typeface="Lato"/>
              <a:ea typeface="Lato"/>
              <a:cs typeface="Lato"/>
              <a:sym typeface="Lato"/>
            </a:endParaRPr>
          </a:p>
        </p:txBody>
      </p:sp>
      <p:cxnSp>
        <p:nvCxnSpPr>
          <p:cNvPr id="270" name="Google Shape;270;p28"/>
          <p:cNvCxnSpPr/>
          <p:nvPr/>
        </p:nvCxnSpPr>
        <p:spPr>
          <a:xfrm flipH="1" rot="10800000">
            <a:off x="2296725" y="1902825"/>
            <a:ext cx="704400" cy="521100"/>
          </a:xfrm>
          <a:prstGeom prst="straightConnector1">
            <a:avLst/>
          </a:prstGeom>
          <a:noFill/>
          <a:ln cap="flat" cmpd="sng" w="38100">
            <a:solidFill>
              <a:srgbClr val="00FF00"/>
            </a:solidFill>
            <a:prstDash val="solid"/>
            <a:round/>
            <a:headEnd len="med" w="med" type="none"/>
            <a:tailEnd len="med" w="med" type="triangle"/>
          </a:ln>
        </p:spPr>
      </p:cxnSp>
      <p:sp>
        <p:nvSpPr>
          <p:cNvPr id="271" name="Google Shape;271;p28"/>
          <p:cNvSpPr txBox="1"/>
          <p:nvPr/>
        </p:nvSpPr>
        <p:spPr>
          <a:xfrm>
            <a:off x="992025" y="1921900"/>
            <a:ext cx="1457100" cy="3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rgbClr val="00FF00"/>
                </a:solidFill>
                <a:latin typeface="Lato"/>
                <a:ea typeface="Lato"/>
                <a:cs typeface="Lato"/>
                <a:sym typeface="Lato"/>
              </a:rPr>
              <a:t>Low Beta Stocks</a:t>
            </a:r>
            <a:endParaRPr sz="2200">
              <a:solidFill>
                <a:srgbClr val="00FF00"/>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9"/>
          <p:cNvSpPr txBox="1"/>
          <p:nvPr>
            <p:ph idx="1" type="body"/>
          </p:nvPr>
        </p:nvSpPr>
        <p:spPr>
          <a:xfrm>
            <a:off x="1297500" y="11103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500">
                <a:latin typeface="Merriweather"/>
                <a:ea typeface="Merriweather"/>
                <a:cs typeface="Merriweather"/>
                <a:sym typeface="Merriweather"/>
              </a:rPr>
              <a:t>Can we “time” beta</a:t>
            </a:r>
            <a:r>
              <a:rPr lang="en" sz="4500">
                <a:latin typeface="Merriweather"/>
                <a:ea typeface="Merriweather"/>
                <a:cs typeface="Merriweather"/>
                <a:sym typeface="Merriweather"/>
              </a:rPr>
              <a:t>?</a:t>
            </a:r>
            <a:endParaRPr sz="4500">
              <a:latin typeface="Merriweather"/>
              <a:ea typeface="Merriweather"/>
              <a:cs typeface="Merriweather"/>
              <a:sym typeface="Merriweather"/>
            </a:endParaRPr>
          </a:p>
          <a:p>
            <a:pPr indent="-514350" lvl="0" marL="914400" rtl="0" algn="l">
              <a:spcBef>
                <a:spcPts val="1600"/>
              </a:spcBef>
              <a:spcAft>
                <a:spcPts val="0"/>
              </a:spcAft>
              <a:buClr>
                <a:schemeClr val="lt2"/>
              </a:buClr>
              <a:buSzPts val="4500"/>
              <a:buChar char="●"/>
            </a:pPr>
            <a:r>
              <a:rPr lang="en" sz="4500"/>
              <a:t>FED announcements</a:t>
            </a:r>
            <a:endParaRPr sz="4500"/>
          </a:p>
          <a:p>
            <a:pPr indent="-514350" lvl="0" marL="914400" rtl="0" algn="l">
              <a:spcBef>
                <a:spcPts val="0"/>
              </a:spcBef>
              <a:spcAft>
                <a:spcPts val="0"/>
              </a:spcAft>
              <a:buClr>
                <a:schemeClr val="lt2"/>
              </a:buClr>
              <a:buSzPts val="4500"/>
              <a:buChar char="●"/>
            </a:pPr>
            <a:r>
              <a:rPr lang="en" sz="4500"/>
              <a:t>Macro signals</a:t>
            </a:r>
            <a:endParaRPr sz="4500"/>
          </a:p>
          <a:p>
            <a:pPr indent="0" lvl="0" marL="0" rtl="0" algn="l">
              <a:spcBef>
                <a:spcPts val="160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0"/>
          <p:cNvSpPr txBox="1"/>
          <p:nvPr>
            <p:ph type="title"/>
          </p:nvPr>
        </p:nvSpPr>
        <p:spPr>
          <a:xfrm>
            <a:off x="1297500" y="393750"/>
            <a:ext cx="2195700" cy="62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erriweather"/>
                <a:ea typeface="Merriweather"/>
                <a:cs typeface="Merriweather"/>
                <a:sym typeface="Merriweather"/>
              </a:rPr>
              <a:t>Value Factor</a:t>
            </a:r>
            <a:endParaRPr>
              <a:latin typeface="Merriweather"/>
              <a:ea typeface="Merriweather"/>
              <a:cs typeface="Merriweather"/>
              <a:sym typeface="Merriweather"/>
            </a:endParaRPr>
          </a:p>
        </p:txBody>
      </p:sp>
      <p:pic>
        <p:nvPicPr>
          <p:cNvPr id="282" name="Google Shape;282;p30"/>
          <p:cNvPicPr preferRelativeResize="0"/>
          <p:nvPr/>
        </p:nvPicPr>
        <p:blipFill>
          <a:blip r:embed="rId3">
            <a:alphaModFix/>
          </a:blip>
          <a:stretch>
            <a:fillRect/>
          </a:stretch>
        </p:blipFill>
        <p:spPr>
          <a:xfrm>
            <a:off x="633000" y="1201425"/>
            <a:ext cx="5494800" cy="3663200"/>
          </a:xfrm>
          <a:prstGeom prst="rect">
            <a:avLst/>
          </a:prstGeom>
          <a:noFill/>
          <a:ln>
            <a:noFill/>
          </a:ln>
        </p:spPr>
      </p:pic>
      <p:pic>
        <p:nvPicPr>
          <p:cNvPr id="283" name="Google Shape;283;p30"/>
          <p:cNvPicPr preferRelativeResize="0"/>
          <p:nvPr/>
        </p:nvPicPr>
        <p:blipFill>
          <a:blip r:embed="rId4">
            <a:alphaModFix/>
          </a:blip>
          <a:stretch>
            <a:fillRect/>
          </a:stretch>
        </p:blipFill>
        <p:spPr>
          <a:xfrm>
            <a:off x="6830275" y="1653250"/>
            <a:ext cx="1707775" cy="2606136"/>
          </a:xfrm>
          <a:prstGeom prst="rect">
            <a:avLst/>
          </a:prstGeom>
          <a:noFill/>
          <a:ln>
            <a:noFill/>
          </a:ln>
        </p:spPr>
      </p:pic>
      <p:sp>
        <p:nvSpPr>
          <p:cNvPr id="284" name="Google Shape;284;p30"/>
          <p:cNvSpPr txBox="1"/>
          <p:nvPr>
            <p:ph type="title"/>
          </p:nvPr>
        </p:nvSpPr>
        <p:spPr>
          <a:xfrm>
            <a:off x="4365400" y="393750"/>
            <a:ext cx="4303200" cy="6291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a:t> </a:t>
            </a:r>
            <a:r>
              <a:rPr lang="en"/>
              <a:t>HML - </a:t>
            </a:r>
            <a:r>
              <a:rPr lang="en">
                <a:solidFill>
                  <a:srgbClr val="00FF00"/>
                </a:solidFill>
              </a:rPr>
              <a:t>High </a:t>
            </a:r>
            <a:r>
              <a:rPr lang="en"/>
              <a:t>minus </a:t>
            </a:r>
            <a:r>
              <a:rPr lang="en">
                <a:solidFill>
                  <a:srgbClr val="FF0000"/>
                </a:solidFill>
              </a:rPr>
              <a:t>Low</a:t>
            </a:r>
            <a:endParaRPr>
              <a:solidFill>
                <a:srgbClr val="FF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1"/>
          <p:cNvSpPr txBox="1"/>
          <p:nvPr>
            <p:ph type="title"/>
          </p:nvPr>
        </p:nvSpPr>
        <p:spPr>
          <a:xfrm>
            <a:off x="2546150" y="249025"/>
            <a:ext cx="4277700" cy="57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High B/M </a:t>
            </a:r>
            <a:r>
              <a:rPr lang="en">
                <a:solidFill>
                  <a:srgbClr val="00FF00"/>
                </a:solidFill>
              </a:rPr>
              <a:t>⇒</a:t>
            </a:r>
            <a:r>
              <a:rPr lang="en"/>
              <a:t> Value Stock</a:t>
            </a:r>
            <a:endParaRPr/>
          </a:p>
        </p:txBody>
      </p:sp>
      <p:pic>
        <p:nvPicPr>
          <p:cNvPr id="290" name="Google Shape;290;p31"/>
          <p:cNvPicPr preferRelativeResize="0"/>
          <p:nvPr/>
        </p:nvPicPr>
        <p:blipFill>
          <a:blip r:embed="rId3">
            <a:alphaModFix/>
          </a:blip>
          <a:stretch>
            <a:fillRect/>
          </a:stretch>
        </p:blipFill>
        <p:spPr>
          <a:xfrm>
            <a:off x="1109275" y="1690550"/>
            <a:ext cx="6925450" cy="3117799"/>
          </a:xfrm>
          <a:prstGeom prst="rect">
            <a:avLst/>
          </a:prstGeom>
          <a:noFill/>
          <a:ln>
            <a:noFill/>
          </a:ln>
        </p:spPr>
      </p:pic>
      <p:sp>
        <p:nvSpPr>
          <p:cNvPr id="291" name="Google Shape;291;p31"/>
          <p:cNvSpPr txBox="1"/>
          <p:nvPr>
            <p:ph type="title"/>
          </p:nvPr>
        </p:nvSpPr>
        <p:spPr>
          <a:xfrm>
            <a:off x="2504250" y="820225"/>
            <a:ext cx="4053000" cy="57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Low </a:t>
            </a:r>
            <a:r>
              <a:rPr lang="en"/>
              <a:t>B/M </a:t>
            </a:r>
            <a:r>
              <a:rPr lang="en">
                <a:solidFill>
                  <a:srgbClr val="FF0000"/>
                </a:solidFill>
              </a:rPr>
              <a:t>⇒ </a:t>
            </a:r>
            <a:r>
              <a:rPr lang="en"/>
              <a:t>Growth Stock</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erriweather"/>
                <a:ea typeface="Merriweather"/>
                <a:cs typeface="Merriweather"/>
                <a:sym typeface="Merriweather"/>
              </a:rPr>
              <a:t>Value Factor Historical Payoff</a:t>
            </a:r>
            <a:endParaRPr>
              <a:latin typeface="Merriweather"/>
              <a:ea typeface="Merriweather"/>
              <a:cs typeface="Merriweather"/>
              <a:sym typeface="Merriweather"/>
            </a:endParaRPr>
          </a:p>
        </p:txBody>
      </p:sp>
      <p:pic>
        <p:nvPicPr>
          <p:cNvPr id="297" name="Google Shape;297;p32"/>
          <p:cNvPicPr preferRelativeResize="0"/>
          <p:nvPr/>
        </p:nvPicPr>
        <p:blipFill rotWithShape="1">
          <a:blip r:embed="rId3">
            <a:alphaModFix/>
          </a:blip>
          <a:srcRect b="22100" l="0" r="0" t="0"/>
          <a:stretch/>
        </p:blipFill>
        <p:spPr>
          <a:xfrm>
            <a:off x="2393575" y="960450"/>
            <a:ext cx="4260350" cy="3498099"/>
          </a:xfrm>
          <a:prstGeom prst="rect">
            <a:avLst/>
          </a:prstGeom>
          <a:noFill/>
          <a:ln>
            <a:noFill/>
          </a:ln>
        </p:spPr>
      </p:pic>
      <p:cxnSp>
        <p:nvCxnSpPr>
          <p:cNvPr id="298" name="Google Shape;298;p32"/>
          <p:cNvCxnSpPr/>
          <p:nvPr/>
        </p:nvCxnSpPr>
        <p:spPr>
          <a:xfrm flipH="1" rot="10800000">
            <a:off x="3020475" y="3358300"/>
            <a:ext cx="531000" cy="1225500"/>
          </a:xfrm>
          <a:prstGeom prst="straightConnector1">
            <a:avLst/>
          </a:prstGeom>
          <a:noFill/>
          <a:ln cap="flat" cmpd="sng" w="38100">
            <a:solidFill>
              <a:srgbClr val="FF0000"/>
            </a:solidFill>
            <a:prstDash val="solid"/>
            <a:round/>
            <a:headEnd len="med" w="med" type="none"/>
            <a:tailEnd len="med" w="med" type="triangle"/>
          </a:ln>
        </p:spPr>
      </p:cxnSp>
      <p:sp>
        <p:nvSpPr>
          <p:cNvPr id="299" name="Google Shape;299;p32"/>
          <p:cNvSpPr txBox="1"/>
          <p:nvPr/>
        </p:nvSpPr>
        <p:spPr>
          <a:xfrm>
            <a:off x="1987925" y="4507600"/>
            <a:ext cx="2026500" cy="3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Fama &amp; French</a:t>
            </a:r>
            <a:endParaRPr>
              <a:solidFill>
                <a:srgbClr val="FFFFFF"/>
              </a:solidFill>
              <a:latin typeface="Lato"/>
              <a:ea typeface="Lato"/>
              <a:cs typeface="Lato"/>
              <a:sym typeface="Lato"/>
            </a:endParaRPr>
          </a:p>
          <a:p>
            <a:pPr indent="0" lvl="0" marL="0" rtl="0" algn="ctr">
              <a:spcBef>
                <a:spcPts val="0"/>
              </a:spcBef>
              <a:spcAft>
                <a:spcPts val="0"/>
              </a:spcAft>
              <a:buNone/>
            </a:pPr>
            <a:r>
              <a:rPr lang="en">
                <a:solidFill>
                  <a:srgbClr val="FFFFFF"/>
                </a:solidFill>
                <a:latin typeface="Lato"/>
                <a:ea typeface="Lato"/>
                <a:cs typeface="Lato"/>
                <a:sym typeface="Lato"/>
              </a:rPr>
              <a:t>publish seminal work</a:t>
            </a:r>
            <a:endParaRPr>
              <a:solidFill>
                <a:srgbClr val="FFFFFF"/>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5498300" y="5900"/>
            <a:ext cx="2055000" cy="77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Roadmap to Alpha</a:t>
            </a:r>
            <a:endParaRPr b="1"/>
          </a:p>
        </p:txBody>
      </p:sp>
      <p:sp>
        <p:nvSpPr>
          <p:cNvPr id="148" name="Google Shape;148;p15"/>
          <p:cNvSpPr txBox="1"/>
          <p:nvPr/>
        </p:nvSpPr>
        <p:spPr>
          <a:xfrm>
            <a:off x="3063125" y="3515225"/>
            <a:ext cx="2349000" cy="1333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 sz="2300">
                <a:solidFill>
                  <a:schemeClr val="accent1"/>
                </a:solidFill>
                <a:latin typeface="Lato"/>
                <a:ea typeface="Lato"/>
                <a:cs typeface="Lato"/>
                <a:sym typeface="Lato"/>
              </a:rPr>
              <a:t>History/Theory </a:t>
            </a:r>
            <a:r>
              <a:rPr lang="en" sz="2300">
                <a:solidFill>
                  <a:schemeClr val="accent1"/>
                </a:solidFill>
                <a:latin typeface="Lato"/>
                <a:ea typeface="Lato"/>
                <a:cs typeface="Lato"/>
                <a:sym typeface="Lato"/>
              </a:rPr>
              <a:t>of Factor Investing</a:t>
            </a:r>
            <a:endParaRPr sz="2400">
              <a:solidFill>
                <a:schemeClr val="accent1"/>
              </a:solidFill>
              <a:latin typeface="Lato"/>
              <a:ea typeface="Lato"/>
              <a:cs typeface="Lato"/>
              <a:sym typeface="Lato"/>
            </a:endParaRPr>
          </a:p>
        </p:txBody>
      </p:sp>
      <p:sp>
        <p:nvSpPr>
          <p:cNvPr id="149" name="Google Shape;149;p15"/>
          <p:cNvSpPr txBox="1"/>
          <p:nvPr/>
        </p:nvSpPr>
        <p:spPr>
          <a:xfrm>
            <a:off x="3679400" y="2182025"/>
            <a:ext cx="2349000" cy="1333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 sz="2300">
                <a:solidFill>
                  <a:schemeClr val="lt2"/>
                </a:solidFill>
                <a:latin typeface="Lato"/>
                <a:ea typeface="Lato"/>
                <a:cs typeface="Lato"/>
                <a:sym typeface="Lato"/>
              </a:rPr>
              <a:t>Factors: </a:t>
            </a:r>
            <a:r>
              <a:rPr lang="en" sz="2300">
                <a:solidFill>
                  <a:schemeClr val="lt2"/>
                </a:solidFill>
                <a:latin typeface="Lato"/>
                <a:ea typeface="Lato"/>
                <a:cs typeface="Lato"/>
                <a:sym typeface="Lato"/>
              </a:rPr>
              <a:t>Momentum, Low Vol, BAB, Value...</a:t>
            </a:r>
            <a:endParaRPr sz="2300">
              <a:solidFill>
                <a:schemeClr val="lt2"/>
              </a:solidFill>
              <a:latin typeface="Lato"/>
              <a:ea typeface="Lato"/>
              <a:cs typeface="Lato"/>
              <a:sym typeface="Lato"/>
            </a:endParaRPr>
          </a:p>
        </p:txBody>
      </p:sp>
      <p:sp>
        <p:nvSpPr>
          <p:cNvPr id="150" name="Google Shape;150;p15"/>
          <p:cNvSpPr txBox="1"/>
          <p:nvPr/>
        </p:nvSpPr>
        <p:spPr>
          <a:xfrm>
            <a:off x="4258225" y="848825"/>
            <a:ext cx="2531700" cy="1333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 sz="2300">
                <a:solidFill>
                  <a:srgbClr val="FFFF00"/>
                </a:solidFill>
                <a:latin typeface="Lato"/>
                <a:ea typeface="Lato"/>
                <a:cs typeface="Lato"/>
                <a:sym typeface="Lato"/>
              </a:rPr>
              <a:t>Factor Timing: </a:t>
            </a:r>
            <a:r>
              <a:rPr lang="en" sz="2300">
                <a:solidFill>
                  <a:srgbClr val="FFFF00"/>
                </a:solidFill>
                <a:latin typeface="Lato"/>
                <a:ea typeface="Lato"/>
                <a:cs typeface="Lato"/>
                <a:sym typeface="Lato"/>
              </a:rPr>
              <a:t>Business Cycle, </a:t>
            </a:r>
            <a:r>
              <a:rPr i="1" lang="en" sz="2300">
                <a:solidFill>
                  <a:srgbClr val="FFFF00"/>
                </a:solidFill>
                <a:latin typeface="Lato"/>
                <a:ea typeface="Lato"/>
                <a:cs typeface="Lato"/>
                <a:sym typeface="Lato"/>
              </a:rPr>
              <a:t>Factor </a:t>
            </a:r>
            <a:r>
              <a:rPr lang="en" sz="2300">
                <a:solidFill>
                  <a:srgbClr val="FFFF00"/>
                </a:solidFill>
                <a:latin typeface="Lato"/>
                <a:ea typeface="Lato"/>
                <a:cs typeface="Lato"/>
                <a:sym typeface="Lato"/>
              </a:rPr>
              <a:t>Momentum</a:t>
            </a:r>
            <a:endParaRPr sz="2300">
              <a:solidFill>
                <a:srgbClr val="FFFF00"/>
              </a:solidFill>
              <a:latin typeface="Lato"/>
              <a:ea typeface="Lato"/>
              <a:cs typeface="Lato"/>
              <a:sym typeface="Lato"/>
            </a:endParaRPr>
          </a:p>
        </p:txBody>
      </p:sp>
      <p:pic>
        <p:nvPicPr>
          <p:cNvPr id="151" name="Google Shape;151;p15"/>
          <p:cNvPicPr preferRelativeResize="0"/>
          <p:nvPr/>
        </p:nvPicPr>
        <p:blipFill rotWithShape="1">
          <a:blip r:embed="rId3">
            <a:alphaModFix/>
          </a:blip>
          <a:srcRect b="11245" l="0" r="0" t="0"/>
          <a:stretch/>
        </p:blipFill>
        <p:spPr>
          <a:xfrm>
            <a:off x="4693200" y="109974"/>
            <a:ext cx="697075" cy="668150"/>
          </a:xfrm>
          <a:prstGeom prst="rect">
            <a:avLst/>
          </a:prstGeom>
          <a:noFill/>
          <a:ln>
            <a:noFill/>
          </a:ln>
        </p:spPr>
      </p:pic>
      <p:cxnSp>
        <p:nvCxnSpPr>
          <p:cNvPr id="152" name="Google Shape;152;p15"/>
          <p:cNvCxnSpPr/>
          <p:nvPr/>
        </p:nvCxnSpPr>
        <p:spPr>
          <a:xfrm flipH="1" rot="10800000">
            <a:off x="1389625" y="2933725"/>
            <a:ext cx="810600" cy="1350900"/>
          </a:xfrm>
          <a:prstGeom prst="straightConnector1">
            <a:avLst/>
          </a:prstGeom>
          <a:noFill/>
          <a:ln cap="flat" cmpd="sng" w="19050">
            <a:solidFill>
              <a:schemeClr val="accent1"/>
            </a:solidFill>
            <a:prstDash val="dash"/>
            <a:round/>
            <a:headEnd len="med" w="med" type="none"/>
            <a:tailEnd len="med" w="med" type="triangle"/>
          </a:ln>
        </p:spPr>
      </p:cxnSp>
      <p:cxnSp>
        <p:nvCxnSpPr>
          <p:cNvPr id="153" name="Google Shape;153;p15"/>
          <p:cNvCxnSpPr/>
          <p:nvPr/>
        </p:nvCxnSpPr>
        <p:spPr>
          <a:xfrm flipH="1" rot="10800000">
            <a:off x="2245219" y="1921619"/>
            <a:ext cx="687300" cy="951300"/>
          </a:xfrm>
          <a:prstGeom prst="straightConnector1">
            <a:avLst/>
          </a:prstGeom>
          <a:noFill/>
          <a:ln cap="flat" cmpd="sng" w="38100">
            <a:solidFill>
              <a:schemeClr val="lt2"/>
            </a:solidFill>
            <a:prstDash val="dash"/>
            <a:round/>
            <a:headEnd len="med" w="med" type="none"/>
            <a:tailEnd len="med" w="med" type="triangle"/>
          </a:ln>
        </p:spPr>
      </p:cxnSp>
      <p:cxnSp>
        <p:nvCxnSpPr>
          <p:cNvPr id="154" name="Google Shape;154;p15"/>
          <p:cNvCxnSpPr/>
          <p:nvPr/>
        </p:nvCxnSpPr>
        <p:spPr>
          <a:xfrm flipH="1" rot="10800000">
            <a:off x="2974951" y="588579"/>
            <a:ext cx="778800" cy="1266600"/>
          </a:xfrm>
          <a:prstGeom prst="straightConnector1">
            <a:avLst/>
          </a:prstGeom>
          <a:noFill/>
          <a:ln cap="flat" cmpd="sng" w="76200">
            <a:solidFill>
              <a:srgbClr val="FFFF00"/>
            </a:solidFill>
            <a:prstDash val="dash"/>
            <a:round/>
            <a:headEnd len="med" w="med" type="none"/>
            <a:tailEnd len="med" w="med" type="triangle"/>
          </a:ln>
        </p:spPr>
      </p:cxnSp>
      <p:cxnSp>
        <p:nvCxnSpPr>
          <p:cNvPr id="155" name="Google Shape;155;p15"/>
          <p:cNvCxnSpPr>
            <a:endCxn id="151" idx="1"/>
          </p:cNvCxnSpPr>
          <p:nvPr/>
        </p:nvCxnSpPr>
        <p:spPr>
          <a:xfrm>
            <a:off x="3773100" y="434450"/>
            <a:ext cx="920100" cy="9600"/>
          </a:xfrm>
          <a:prstGeom prst="straightConnector1">
            <a:avLst/>
          </a:prstGeom>
          <a:noFill/>
          <a:ln cap="flat" cmpd="sng" w="76200">
            <a:solidFill>
              <a:schemeClr val="lt1"/>
            </a:solidFill>
            <a:prstDash val="dash"/>
            <a:round/>
            <a:headEnd len="med" w="med" type="none"/>
            <a:tailEnd len="med" w="med" type="triangle"/>
          </a:ln>
        </p:spPr>
      </p:cxnSp>
      <p:pic>
        <p:nvPicPr>
          <p:cNvPr id="156" name="Google Shape;156;p15"/>
          <p:cNvPicPr preferRelativeResize="0"/>
          <p:nvPr/>
        </p:nvPicPr>
        <p:blipFill rotWithShape="1">
          <a:blip r:embed="rId4">
            <a:alphaModFix/>
          </a:blip>
          <a:srcRect b="5475" l="20853" r="20139" t="58595"/>
          <a:stretch/>
        </p:blipFill>
        <p:spPr>
          <a:xfrm rot="1861529">
            <a:off x="420950" y="2901950"/>
            <a:ext cx="2650100" cy="1613650"/>
          </a:xfrm>
          <a:prstGeom prst="rect">
            <a:avLst/>
          </a:prstGeom>
          <a:noFill/>
          <a:ln>
            <a:noFill/>
          </a:ln>
        </p:spPr>
      </p:pic>
      <p:pic>
        <p:nvPicPr>
          <p:cNvPr id="157" name="Google Shape;157;p15"/>
          <p:cNvPicPr preferRelativeResize="0"/>
          <p:nvPr/>
        </p:nvPicPr>
        <p:blipFill rotWithShape="1">
          <a:blip r:embed="rId5">
            <a:alphaModFix/>
          </a:blip>
          <a:srcRect b="67689" l="28077" r="30915" t="5391"/>
          <a:stretch/>
        </p:blipFill>
        <p:spPr>
          <a:xfrm rot="1873731">
            <a:off x="2323875" y="443987"/>
            <a:ext cx="1841725" cy="1209025"/>
          </a:xfrm>
          <a:prstGeom prst="rect">
            <a:avLst/>
          </a:prstGeom>
          <a:noFill/>
          <a:ln>
            <a:noFill/>
          </a:ln>
        </p:spPr>
      </p:pic>
      <p:pic>
        <p:nvPicPr>
          <p:cNvPr id="158" name="Google Shape;158;p15"/>
          <p:cNvPicPr preferRelativeResize="0"/>
          <p:nvPr/>
        </p:nvPicPr>
        <p:blipFill rotWithShape="1">
          <a:blip r:embed="rId4">
            <a:alphaModFix/>
          </a:blip>
          <a:srcRect b="39795" l="25538" r="27193" t="32269"/>
          <a:stretch/>
        </p:blipFill>
        <p:spPr>
          <a:xfrm rot="1845571">
            <a:off x="1484925" y="1664825"/>
            <a:ext cx="2123025" cy="12546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3"/>
          <p:cNvSpPr txBox="1"/>
          <p:nvPr>
            <p:ph type="title"/>
          </p:nvPr>
        </p:nvSpPr>
        <p:spPr>
          <a:xfrm>
            <a:off x="1256350" y="6063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latin typeface="Merriweather"/>
                <a:ea typeface="Merriweather"/>
                <a:cs typeface="Merriweather"/>
                <a:sym typeface="Merriweather"/>
              </a:rPr>
              <a:t>Value Factor Explanations</a:t>
            </a:r>
            <a:endParaRPr sz="2700">
              <a:latin typeface="Merriweather"/>
              <a:ea typeface="Merriweather"/>
              <a:cs typeface="Merriweather"/>
              <a:sym typeface="Merriweather"/>
            </a:endParaRPr>
          </a:p>
        </p:txBody>
      </p:sp>
      <p:sp>
        <p:nvSpPr>
          <p:cNvPr id="305" name="Google Shape;305;p3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chemeClr val="lt2"/>
              </a:buClr>
              <a:buSzPts val="2200"/>
              <a:buChar char="●"/>
            </a:pPr>
            <a:r>
              <a:rPr lang="en" sz="2200"/>
              <a:t>Behavioral explanation: </a:t>
            </a:r>
            <a:r>
              <a:rPr lang="en" sz="2200">
                <a:solidFill>
                  <a:srgbClr val="00FF00"/>
                </a:solidFill>
              </a:rPr>
              <a:t>undervalue </a:t>
            </a:r>
            <a:r>
              <a:rPr lang="en" sz="2200"/>
              <a:t>boring stocks, </a:t>
            </a:r>
            <a:r>
              <a:rPr lang="en" sz="2200">
                <a:solidFill>
                  <a:srgbClr val="FF0000"/>
                </a:solidFill>
              </a:rPr>
              <a:t>overvalue </a:t>
            </a:r>
            <a:r>
              <a:rPr lang="en" sz="2200"/>
              <a:t>flashy stocks</a:t>
            </a:r>
            <a:endParaRPr sz="2200"/>
          </a:p>
          <a:p>
            <a:pPr indent="-368300" lvl="0" marL="457200" rtl="0" algn="l">
              <a:spcBef>
                <a:spcPts val="0"/>
              </a:spcBef>
              <a:spcAft>
                <a:spcPts val="0"/>
              </a:spcAft>
              <a:buClr>
                <a:schemeClr val="lt2"/>
              </a:buClr>
              <a:buSzPts val="2200"/>
              <a:buChar char="●"/>
            </a:pPr>
            <a:r>
              <a:rPr lang="en" sz="2200"/>
              <a:t>Rational explanation: value stocks riskier</a:t>
            </a:r>
            <a:endParaRPr sz="2200"/>
          </a:p>
          <a:p>
            <a:pPr indent="-355600" lvl="1" marL="914400" rtl="0" algn="l">
              <a:spcBef>
                <a:spcPts val="0"/>
              </a:spcBef>
              <a:spcAft>
                <a:spcPts val="0"/>
              </a:spcAft>
              <a:buClr>
                <a:schemeClr val="accent1"/>
              </a:buClr>
              <a:buSzPts val="2000"/>
              <a:buChar char="○"/>
            </a:pPr>
            <a:r>
              <a:rPr lang="en" sz="2000"/>
              <a:t>Market deem value stocks to be “relatively distressed”</a:t>
            </a:r>
            <a:endParaRPr sz="2000"/>
          </a:p>
          <a:p>
            <a:pPr indent="0" lvl="0" marL="0" rtl="0" algn="l">
              <a:spcBef>
                <a:spcPts val="1600"/>
              </a:spcBef>
              <a:spcAft>
                <a:spcPts val="1600"/>
              </a:spcAft>
              <a:buNone/>
            </a:pPr>
            <a:r>
              <a:t/>
            </a:r>
            <a:endParaRPr sz="20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4"/>
          <p:cNvSpPr txBox="1"/>
          <p:nvPr>
            <p:ph type="title"/>
          </p:nvPr>
        </p:nvSpPr>
        <p:spPr>
          <a:xfrm>
            <a:off x="1216600" y="2586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Recent Failure in Value Factor</a:t>
            </a:r>
            <a:endParaRPr/>
          </a:p>
        </p:txBody>
      </p:sp>
      <p:sp>
        <p:nvSpPr>
          <p:cNvPr id="311" name="Google Shape;311;p3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12" name="Google Shape;312;p34"/>
          <p:cNvPicPr preferRelativeResize="0"/>
          <p:nvPr/>
        </p:nvPicPr>
        <p:blipFill rotWithShape="1">
          <a:blip r:embed="rId3">
            <a:alphaModFix/>
          </a:blip>
          <a:srcRect b="22100" l="0" r="0" t="0"/>
          <a:stretch/>
        </p:blipFill>
        <p:spPr>
          <a:xfrm>
            <a:off x="342150" y="1522175"/>
            <a:ext cx="3545549" cy="2911199"/>
          </a:xfrm>
          <a:prstGeom prst="rect">
            <a:avLst/>
          </a:prstGeom>
          <a:noFill/>
          <a:ln>
            <a:noFill/>
          </a:ln>
        </p:spPr>
      </p:pic>
      <p:pic>
        <p:nvPicPr>
          <p:cNvPr id="313" name="Google Shape;313;p34"/>
          <p:cNvPicPr preferRelativeResize="0"/>
          <p:nvPr/>
        </p:nvPicPr>
        <p:blipFill>
          <a:blip r:embed="rId4">
            <a:alphaModFix/>
          </a:blip>
          <a:stretch>
            <a:fillRect/>
          </a:stretch>
        </p:blipFill>
        <p:spPr>
          <a:xfrm>
            <a:off x="4499450" y="1524452"/>
            <a:ext cx="4464201" cy="2997375"/>
          </a:xfrm>
          <a:prstGeom prst="rect">
            <a:avLst/>
          </a:prstGeom>
          <a:noFill/>
          <a:ln>
            <a:noFill/>
          </a:ln>
        </p:spPr>
      </p:pic>
      <p:sp>
        <p:nvSpPr>
          <p:cNvPr id="314" name="Google Shape;314;p34"/>
          <p:cNvSpPr/>
          <p:nvPr/>
        </p:nvSpPr>
        <p:spPr>
          <a:xfrm>
            <a:off x="3069725" y="3329275"/>
            <a:ext cx="801000" cy="5019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5" name="Google Shape;315;p34"/>
          <p:cNvCxnSpPr/>
          <p:nvPr/>
        </p:nvCxnSpPr>
        <p:spPr>
          <a:xfrm>
            <a:off x="3930750" y="3570625"/>
            <a:ext cx="1050900" cy="19200"/>
          </a:xfrm>
          <a:prstGeom prst="straightConnector1">
            <a:avLst/>
          </a:prstGeom>
          <a:noFill/>
          <a:ln cap="flat" cmpd="sng" w="76200">
            <a:solidFill>
              <a:srgbClr val="FF0000"/>
            </a:solidFill>
            <a:prstDash val="solid"/>
            <a:round/>
            <a:headEnd len="med" w="med" type="none"/>
            <a:tailEnd len="med" w="med" type="triangle"/>
          </a:ln>
        </p:spPr>
      </p:cxnSp>
      <p:cxnSp>
        <p:nvCxnSpPr>
          <p:cNvPr id="316" name="Google Shape;316;p34"/>
          <p:cNvCxnSpPr/>
          <p:nvPr/>
        </p:nvCxnSpPr>
        <p:spPr>
          <a:xfrm flipH="1">
            <a:off x="8404475" y="2460775"/>
            <a:ext cx="145500" cy="500400"/>
          </a:xfrm>
          <a:prstGeom prst="straightConnector1">
            <a:avLst/>
          </a:prstGeom>
          <a:noFill/>
          <a:ln cap="flat" cmpd="sng" w="38100">
            <a:solidFill>
              <a:srgbClr val="00FF00"/>
            </a:solidFill>
            <a:prstDash val="solid"/>
            <a:round/>
            <a:headEnd len="med" w="med" type="none"/>
            <a:tailEnd len="med" w="med" type="triangle"/>
          </a:ln>
        </p:spPr>
      </p:cxnSp>
      <p:sp>
        <p:nvSpPr>
          <p:cNvPr id="317" name="Google Shape;317;p34"/>
          <p:cNvSpPr txBox="1"/>
          <p:nvPr/>
        </p:nvSpPr>
        <p:spPr>
          <a:xfrm>
            <a:off x="7881125" y="1707463"/>
            <a:ext cx="1271400" cy="3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rgbClr val="00FF00"/>
                </a:solidFill>
                <a:latin typeface="Lato"/>
                <a:ea typeface="Lato"/>
                <a:cs typeface="Lato"/>
                <a:sym typeface="Lato"/>
              </a:rPr>
              <a:t>Value Stocks</a:t>
            </a:r>
            <a:endParaRPr sz="2200">
              <a:solidFill>
                <a:srgbClr val="00FF00"/>
              </a:solidFill>
              <a:latin typeface="Lato"/>
              <a:ea typeface="Lato"/>
              <a:cs typeface="Lato"/>
              <a:sym typeface="Lato"/>
            </a:endParaRPr>
          </a:p>
        </p:txBody>
      </p:sp>
      <p:cxnSp>
        <p:nvCxnSpPr>
          <p:cNvPr id="318" name="Google Shape;318;p34"/>
          <p:cNvCxnSpPr/>
          <p:nvPr/>
        </p:nvCxnSpPr>
        <p:spPr>
          <a:xfrm>
            <a:off x="4786450" y="1611575"/>
            <a:ext cx="376500" cy="511500"/>
          </a:xfrm>
          <a:prstGeom prst="straightConnector1">
            <a:avLst/>
          </a:prstGeom>
          <a:noFill/>
          <a:ln cap="flat" cmpd="sng" w="38100">
            <a:solidFill>
              <a:srgbClr val="FF0000"/>
            </a:solidFill>
            <a:prstDash val="solid"/>
            <a:round/>
            <a:headEnd len="med" w="med" type="none"/>
            <a:tailEnd len="med" w="med" type="triangle"/>
          </a:ln>
        </p:spPr>
      </p:cxnSp>
      <p:sp>
        <p:nvSpPr>
          <p:cNvPr id="319" name="Google Shape;319;p34"/>
          <p:cNvSpPr txBox="1"/>
          <p:nvPr/>
        </p:nvSpPr>
        <p:spPr>
          <a:xfrm>
            <a:off x="4100350" y="772788"/>
            <a:ext cx="1271400" cy="3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rgbClr val="FF0000"/>
                </a:solidFill>
                <a:latin typeface="Lato"/>
                <a:ea typeface="Lato"/>
                <a:cs typeface="Lato"/>
                <a:sym typeface="Lato"/>
              </a:rPr>
              <a:t>Growth Stocks</a:t>
            </a:r>
            <a:endParaRPr sz="2200">
              <a:solidFill>
                <a:srgbClr val="FF0000"/>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3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4500"/>
              <a:t>Is the “value factor” </a:t>
            </a:r>
            <a:r>
              <a:rPr lang="en" sz="4500">
                <a:solidFill>
                  <a:srgbClr val="FF0000"/>
                </a:solidFill>
              </a:rPr>
              <a:t>dead</a:t>
            </a:r>
            <a:r>
              <a:rPr lang="en" sz="4500"/>
              <a:t> or do we need </a:t>
            </a:r>
            <a:r>
              <a:rPr lang="en" sz="4500">
                <a:solidFill>
                  <a:srgbClr val="00FF00"/>
                </a:solidFill>
              </a:rPr>
              <a:t>better timing</a:t>
            </a:r>
            <a:r>
              <a:rPr lang="en" sz="4500"/>
              <a:t>?</a:t>
            </a:r>
            <a:endParaRPr sz="38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6"/>
          <p:cNvSpPr txBox="1"/>
          <p:nvPr/>
        </p:nvSpPr>
        <p:spPr>
          <a:xfrm>
            <a:off x="1049425" y="1535275"/>
            <a:ext cx="4709400" cy="66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lt1"/>
                </a:solidFill>
                <a:latin typeface="Merriweather"/>
                <a:ea typeface="Merriweather"/>
                <a:cs typeface="Merriweather"/>
                <a:sym typeface="Merriweather"/>
              </a:rPr>
              <a:t>Factor timing is</a:t>
            </a:r>
            <a:r>
              <a:rPr i="1" lang="en" sz="3600">
                <a:solidFill>
                  <a:schemeClr val="lt1"/>
                </a:solidFill>
                <a:latin typeface="Merriweather"/>
                <a:ea typeface="Merriweather"/>
                <a:cs typeface="Merriweather"/>
                <a:sym typeface="Merriweather"/>
              </a:rPr>
              <a:t>… </a:t>
            </a:r>
            <a:endParaRPr sz="2600"/>
          </a:p>
        </p:txBody>
      </p:sp>
      <p:sp>
        <p:nvSpPr>
          <p:cNvPr id="330" name="Google Shape;330;p36"/>
          <p:cNvSpPr txBox="1"/>
          <p:nvPr/>
        </p:nvSpPr>
        <p:spPr>
          <a:xfrm>
            <a:off x="4572000" y="2357825"/>
            <a:ext cx="3005700" cy="100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4600">
                <a:solidFill>
                  <a:srgbClr val="FFFFFF"/>
                </a:solidFill>
                <a:latin typeface="Merriweather"/>
                <a:ea typeface="Merriweather"/>
                <a:cs typeface="Merriweather"/>
                <a:sym typeface="Merriweather"/>
              </a:rPr>
              <a:t>nuanced.</a:t>
            </a:r>
            <a:endParaRPr i="1" sz="5000">
              <a:solidFill>
                <a:srgbClr val="FFFFFF"/>
              </a:solidFill>
              <a:latin typeface="Merriweather"/>
              <a:ea typeface="Merriweather"/>
              <a:cs typeface="Merriweather"/>
              <a:sym typeface="Merriweathe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0"/>
                                        </p:tgtEl>
                                        <p:attrNameLst>
                                          <p:attrName>style.visibility</p:attrName>
                                        </p:attrNameLst>
                                      </p:cBhvr>
                                      <p:to>
                                        <p:strVal val="visible"/>
                                      </p:to>
                                    </p:set>
                                    <p:animEffect filter="fade" transition="in">
                                      <p:cBhvr>
                                        <p:cTn dur="1000"/>
                                        <p:tgtEl>
                                          <p:spTgt spid="3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37"/>
          <p:cNvSpPr txBox="1"/>
          <p:nvPr>
            <p:ph type="title"/>
          </p:nvPr>
        </p:nvSpPr>
        <p:spPr>
          <a:xfrm>
            <a:off x="1386675" y="565200"/>
            <a:ext cx="7038900" cy="71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2900">
                <a:latin typeface="Merriweather"/>
                <a:ea typeface="Merriweather"/>
                <a:cs typeface="Merriweather"/>
                <a:sym typeface="Merriweather"/>
              </a:rPr>
              <a:t>Challenges:</a:t>
            </a:r>
            <a:endParaRPr sz="3400">
              <a:latin typeface="Merriweather"/>
              <a:ea typeface="Merriweather"/>
              <a:cs typeface="Merriweather"/>
              <a:sym typeface="Merriweather"/>
            </a:endParaRPr>
          </a:p>
        </p:txBody>
      </p:sp>
      <p:sp>
        <p:nvSpPr>
          <p:cNvPr id="336" name="Google Shape;336;p37"/>
          <p:cNvSpPr txBox="1"/>
          <p:nvPr/>
        </p:nvSpPr>
        <p:spPr>
          <a:xfrm>
            <a:off x="1204150" y="1671625"/>
            <a:ext cx="5911500" cy="29970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chemeClr val="lt2"/>
              </a:buClr>
              <a:buSzPts val="2000"/>
              <a:buFont typeface="Lato"/>
              <a:buChar char="●"/>
            </a:pPr>
            <a:r>
              <a:rPr lang="en" sz="2000">
                <a:solidFill>
                  <a:schemeClr val="lt1"/>
                </a:solidFill>
                <a:latin typeface="Lato"/>
                <a:ea typeface="Lato"/>
                <a:cs typeface="Lato"/>
                <a:sym typeface="Lato"/>
              </a:rPr>
              <a:t>Time-varying properties of factor premia</a:t>
            </a:r>
            <a:endParaRPr sz="2000">
              <a:solidFill>
                <a:schemeClr val="lt1"/>
              </a:solidFill>
              <a:latin typeface="Lato"/>
              <a:ea typeface="Lato"/>
              <a:cs typeface="Lato"/>
              <a:sym typeface="Lato"/>
            </a:endParaRPr>
          </a:p>
          <a:p>
            <a:pPr indent="-355600" lvl="0" marL="457200" rtl="0" algn="l">
              <a:lnSpc>
                <a:spcPct val="115000"/>
              </a:lnSpc>
              <a:spcBef>
                <a:spcPts val="0"/>
              </a:spcBef>
              <a:spcAft>
                <a:spcPts val="0"/>
              </a:spcAft>
              <a:buClr>
                <a:schemeClr val="lt2"/>
              </a:buClr>
              <a:buSzPts val="2000"/>
              <a:buFont typeface="Lato"/>
              <a:buChar char="●"/>
            </a:pPr>
            <a:r>
              <a:rPr lang="en" sz="2000">
                <a:solidFill>
                  <a:schemeClr val="lt1"/>
                </a:solidFill>
                <a:latin typeface="Lato"/>
                <a:ea typeface="Lato"/>
                <a:cs typeface="Lato"/>
                <a:sym typeface="Lato"/>
              </a:rPr>
              <a:t>Data-mining</a:t>
            </a:r>
            <a:endParaRPr sz="2000">
              <a:solidFill>
                <a:schemeClr val="lt1"/>
              </a:solidFill>
              <a:latin typeface="Lato"/>
              <a:ea typeface="Lato"/>
              <a:cs typeface="Lato"/>
              <a:sym typeface="Lato"/>
            </a:endParaRPr>
          </a:p>
          <a:p>
            <a:pPr indent="-355600" lvl="0" marL="457200" rtl="0" algn="l">
              <a:lnSpc>
                <a:spcPct val="115000"/>
              </a:lnSpc>
              <a:spcBef>
                <a:spcPts val="0"/>
              </a:spcBef>
              <a:spcAft>
                <a:spcPts val="0"/>
              </a:spcAft>
              <a:buClr>
                <a:schemeClr val="lt2"/>
              </a:buClr>
              <a:buSzPts val="2000"/>
              <a:buFont typeface="Lato"/>
              <a:buChar char="●"/>
            </a:pPr>
            <a:r>
              <a:rPr lang="en" sz="2000">
                <a:solidFill>
                  <a:schemeClr val="lt1"/>
                </a:solidFill>
                <a:latin typeface="Lato"/>
                <a:ea typeface="Lato"/>
                <a:cs typeface="Lato"/>
                <a:sym typeface="Lato"/>
              </a:rPr>
              <a:t>Data revisions</a:t>
            </a:r>
            <a:endParaRPr sz="2000">
              <a:solidFill>
                <a:schemeClr val="lt1"/>
              </a:solidFill>
              <a:latin typeface="Lato"/>
              <a:ea typeface="Lato"/>
              <a:cs typeface="Lato"/>
              <a:sym typeface="Lato"/>
            </a:endParaRPr>
          </a:p>
          <a:p>
            <a:pPr indent="-355600" lvl="0" marL="457200" rtl="0" algn="l">
              <a:lnSpc>
                <a:spcPct val="115000"/>
              </a:lnSpc>
              <a:spcBef>
                <a:spcPts val="0"/>
              </a:spcBef>
              <a:spcAft>
                <a:spcPts val="0"/>
              </a:spcAft>
              <a:buClr>
                <a:schemeClr val="lt2"/>
              </a:buClr>
              <a:buSzPts val="2000"/>
              <a:buFont typeface="Lato"/>
              <a:buChar char="●"/>
            </a:pPr>
            <a:r>
              <a:rPr lang="en" sz="2000">
                <a:solidFill>
                  <a:schemeClr val="lt1"/>
                </a:solidFill>
                <a:latin typeface="Lato"/>
                <a:ea typeface="Lato"/>
                <a:cs typeface="Lato"/>
                <a:sym typeface="Lato"/>
              </a:rPr>
              <a:t>Correlation pitfall</a:t>
            </a:r>
            <a:endParaRPr sz="2000">
              <a:solidFill>
                <a:schemeClr val="lt1"/>
              </a:solidFill>
              <a:latin typeface="Lato"/>
              <a:ea typeface="Lato"/>
              <a:cs typeface="Lato"/>
              <a:sym typeface="Lato"/>
            </a:endParaRPr>
          </a:p>
          <a:p>
            <a:pPr indent="-355600" lvl="0" marL="457200" rtl="0" algn="l">
              <a:lnSpc>
                <a:spcPct val="115000"/>
              </a:lnSpc>
              <a:spcBef>
                <a:spcPts val="0"/>
              </a:spcBef>
              <a:spcAft>
                <a:spcPts val="0"/>
              </a:spcAft>
              <a:buClr>
                <a:schemeClr val="lt2"/>
              </a:buClr>
              <a:buSzPts val="2000"/>
              <a:buFont typeface="Lato"/>
              <a:buChar char="●"/>
            </a:pPr>
            <a:r>
              <a:rPr lang="en" sz="2000">
                <a:solidFill>
                  <a:schemeClr val="lt1"/>
                </a:solidFill>
                <a:latin typeface="Lato"/>
                <a:ea typeface="Lato"/>
                <a:cs typeface="Lato"/>
                <a:sym typeface="Lato"/>
              </a:rPr>
              <a:t>And many more...</a:t>
            </a:r>
            <a:endParaRPr sz="2000">
              <a:solidFill>
                <a:schemeClr val="lt1"/>
              </a:solidFill>
              <a:latin typeface="Lato"/>
              <a:ea typeface="Lato"/>
              <a:cs typeface="Lato"/>
              <a:sym typeface="Lato"/>
            </a:endParaRPr>
          </a:p>
          <a:p>
            <a:pPr indent="0" lvl="0" marL="457200" rtl="0" algn="l">
              <a:lnSpc>
                <a:spcPct val="115000"/>
              </a:lnSpc>
              <a:spcBef>
                <a:spcPts val="1600"/>
              </a:spcBef>
              <a:spcAft>
                <a:spcPts val="0"/>
              </a:spcAft>
              <a:buNone/>
            </a:pPr>
            <a:r>
              <a:t/>
            </a:r>
            <a:endParaRPr sz="2000">
              <a:solidFill>
                <a:schemeClr val="lt1"/>
              </a:solidFill>
              <a:latin typeface="Lato"/>
              <a:ea typeface="Lato"/>
              <a:cs typeface="Lato"/>
              <a:sym typeface="Lato"/>
            </a:endParaRPr>
          </a:p>
          <a:p>
            <a:pPr indent="0" lvl="0" marL="0" rtl="0" algn="l">
              <a:lnSpc>
                <a:spcPct val="115000"/>
              </a:lnSpc>
              <a:spcBef>
                <a:spcPts val="1600"/>
              </a:spcBef>
              <a:spcAft>
                <a:spcPts val="1600"/>
              </a:spcAft>
              <a:buNone/>
            </a:pPr>
            <a:r>
              <a:t/>
            </a:r>
            <a:endParaRPr sz="2000">
              <a:solidFill>
                <a:schemeClr val="lt1"/>
              </a:solidFill>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900">
                <a:latin typeface="Merriweather"/>
                <a:ea typeface="Merriweather"/>
                <a:cs typeface="Merriweather"/>
                <a:sym typeface="Merriweather"/>
              </a:rPr>
              <a:t>Factor Timing Strategies to Explore:</a:t>
            </a:r>
            <a:endParaRPr sz="2900">
              <a:latin typeface="Merriweather"/>
              <a:ea typeface="Merriweather"/>
              <a:cs typeface="Merriweather"/>
              <a:sym typeface="Merriweather"/>
            </a:endParaRPr>
          </a:p>
        </p:txBody>
      </p:sp>
      <p:sp>
        <p:nvSpPr>
          <p:cNvPr id="342" name="Google Shape;342;p38"/>
          <p:cNvSpPr txBox="1"/>
          <p:nvPr>
            <p:ph idx="1" type="body"/>
          </p:nvPr>
        </p:nvSpPr>
        <p:spPr>
          <a:xfrm>
            <a:off x="900975" y="1567550"/>
            <a:ext cx="7038900" cy="2911200"/>
          </a:xfrm>
          <a:prstGeom prst="rect">
            <a:avLst/>
          </a:prstGeom>
        </p:spPr>
        <p:txBody>
          <a:bodyPr anchorCtr="0" anchor="t" bIns="91425" lIns="91425" spcFirstLastPara="1" rIns="91425" wrap="square" tIns="91425">
            <a:noAutofit/>
          </a:bodyPr>
          <a:lstStyle/>
          <a:p>
            <a:pPr indent="-387350" lvl="0" marL="457200" rtl="0" algn="l">
              <a:spcBef>
                <a:spcPts val="0"/>
              </a:spcBef>
              <a:spcAft>
                <a:spcPts val="0"/>
              </a:spcAft>
              <a:buClr>
                <a:schemeClr val="lt2"/>
              </a:buClr>
              <a:buSzPts val="2500"/>
              <a:buChar char="●"/>
            </a:pPr>
            <a:r>
              <a:rPr lang="en" sz="2500"/>
              <a:t>Business Cycle</a:t>
            </a:r>
            <a:endParaRPr sz="2500"/>
          </a:p>
          <a:p>
            <a:pPr indent="0" lvl="0" marL="457200" rtl="0" algn="l">
              <a:spcBef>
                <a:spcPts val="1600"/>
              </a:spcBef>
              <a:spcAft>
                <a:spcPts val="0"/>
              </a:spcAft>
              <a:buNone/>
            </a:pPr>
            <a:r>
              <a:t/>
            </a:r>
            <a:endParaRPr sz="2500"/>
          </a:p>
          <a:p>
            <a:pPr indent="-387350" lvl="0" marL="457200" rtl="0" algn="l">
              <a:spcBef>
                <a:spcPts val="1600"/>
              </a:spcBef>
              <a:spcAft>
                <a:spcPts val="0"/>
              </a:spcAft>
              <a:buClr>
                <a:schemeClr val="lt2"/>
              </a:buClr>
              <a:buSzPts val="2500"/>
              <a:buChar char="●"/>
            </a:pPr>
            <a:r>
              <a:rPr lang="en" sz="2500"/>
              <a:t>Factor Momentum</a:t>
            </a:r>
            <a:endParaRPr sz="2500"/>
          </a:p>
        </p:txBody>
      </p:sp>
      <p:pic>
        <p:nvPicPr>
          <p:cNvPr id="343" name="Google Shape;343;p38"/>
          <p:cNvPicPr preferRelativeResize="0"/>
          <p:nvPr/>
        </p:nvPicPr>
        <p:blipFill>
          <a:blip r:embed="rId4">
            <a:alphaModFix/>
          </a:blip>
          <a:stretch>
            <a:fillRect/>
          </a:stretch>
        </p:blipFill>
        <p:spPr>
          <a:xfrm>
            <a:off x="4916675" y="1531199"/>
            <a:ext cx="3804600" cy="20811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3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Economic Cycle</a:t>
            </a:r>
            <a:endParaRPr/>
          </a:p>
        </p:txBody>
      </p:sp>
      <p:pic>
        <p:nvPicPr>
          <p:cNvPr id="349" name="Google Shape;349;p39"/>
          <p:cNvPicPr preferRelativeResize="0"/>
          <p:nvPr/>
        </p:nvPicPr>
        <p:blipFill>
          <a:blip r:embed="rId3">
            <a:alphaModFix/>
          </a:blip>
          <a:stretch>
            <a:fillRect/>
          </a:stretch>
        </p:blipFill>
        <p:spPr>
          <a:xfrm>
            <a:off x="1522350" y="1187225"/>
            <a:ext cx="5815249" cy="353084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pic>
        <p:nvPicPr>
          <p:cNvPr id="354" name="Google Shape;354;p40"/>
          <p:cNvPicPr preferRelativeResize="0"/>
          <p:nvPr/>
        </p:nvPicPr>
        <p:blipFill rotWithShape="1">
          <a:blip r:embed="rId3">
            <a:alphaModFix/>
          </a:blip>
          <a:srcRect b="0" l="14351" r="13493" t="18005"/>
          <a:stretch/>
        </p:blipFill>
        <p:spPr>
          <a:xfrm>
            <a:off x="851038" y="512725"/>
            <a:ext cx="7441925" cy="411804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4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2900">
                <a:latin typeface="Merriweather"/>
                <a:ea typeface="Merriweather"/>
                <a:cs typeface="Merriweather"/>
                <a:sym typeface="Merriweather"/>
              </a:rPr>
              <a:t>Factor</a:t>
            </a:r>
            <a:r>
              <a:rPr lang="en" sz="2900">
                <a:latin typeface="Merriweather"/>
                <a:ea typeface="Merriweather"/>
                <a:cs typeface="Merriweather"/>
                <a:sym typeface="Merriweather"/>
              </a:rPr>
              <a:t> Momentum</a:t>
            </a:r>
            <a:endParaRPr sz="2900">
              <a:latin typeface="Merriweather"/>
              <a:ea typeface="Merriweather"/>
              <a:cs typeface="Merriweather"/>
              <a:sym typeface="Merriweather"/>
            </a:endParaRPr>
          </a:p>
        </p:txBody>
      </p:sp>
      <p:sp>
        <p:nvSpPr>
          <p:cNvPr id="360" name="Google Shape;360;p41"/>
          <p:cNvSpPr txBox="1"/>
          <p:nvPr>
            <p:ph idx="1" type="body"/>
          </p:nvPr>
        </p:nvSpPr>
        <p:spPr>
          <a:xfrm>
            <a:off x="1103125" y="1415000"/>
            <a:ext cx="7038900" cy="2911200"/>
          </a:xfrm>
          <a:prstGeom prst="rect">
            <a:avLst/>
          </a:prstGeom>
        </p:spPr>
        <p:txBody>
          <a:bodyPr anchorCtr="0" anchor="t" bIns="91425" lIns="91425" spcFirstLastPara="1" rIns="91425" wrap="square" tIns="91425">
            <a:noAutofit/>
          </a:bodyPr>
          <a:lstStyle/>
          <a:p>
            <a:pPr indent="-352425" lvl="0" marL="457200" rtl="0" algn="l">
              <a:spcBef>
                <a:spcPts val="1100"/>
              </a:spcBef>
              <a:spcAft>
                <a:spcPts val="0"/>
              </a:spcAft>
              <a:buClr>
                <a:schemeClr val="lt2"/>
              </a:buClr>
              <a:buSzPts val="1950"/>
              <a:buFont typeface="Roboto"/>
              <a:buChar char="●"/>
            </a:pPr>
            <a:r>
              <a:rPr lang="en" sz="1950">
                <a:solidFill>
                  <a:srgbClr val="FFFFFF"/>
                </a:solidFill>
                <a:latin typeface="Roboto"/>
                <a:ea typeface="Roboto"/>
                <a:cs typeface="Roboto"/>
                <a:sym typeface="Roboto"/>
              </a:rPr>
              <a:t>Similar idea to stock momentum, but it is unique.</a:t>
            </a:r>
            <a:endParaRPr sz="1950">
              <a:solidFill>
                <a:srgbClr val="FFFFFF"/>
              </a:solidFill>
              <a:latin typeface="Roboto"/>
              <a:ea typeface="Roboto"/>
              <a:cs typeface="Roboto"/>
              <a:sym typeface="Roboto"/>
            </a:endParaRPr>
          </a:p>
          <a:p>
            <a:pPr indent="-352425" lvl="0" marL="457200" rtl="0" algn="l">
              <a:spcBef>
                <a:spcPts val="0"/>
              </a:spcBef>
              <a:spcAft>
                <a:spcPts val="0"/>
              </a:spcAft>
              <a:buClr>
                <a:schemeClr val="lt2"/>
              </a:buClr>
              <a:buSzPts val="1950"/>
              <a:buFont typeface="Roboto"/>
              <a:buChar char="●"/>
            </a:pPr>
            <a:r>
              <a:rPr lang="en" sz="1950">
                <a:latin typeface="Roboto"/>
                <a:ea typeface="Roboto"/>
                <a:cs typeface="Roboto"/>
                <a:sym typeface="Roboto"/>
              </a:rPr>
              <a:t>Factor momentum is pervasive across time and factors.</a:t>
            </a:r>
            <a:endParaRPr sz="1950">
              <a:latin typeface="Roboto"/>
              <a:ea typeface="Roboto"/>
              <a:cs typeface="Roboto"/>
              <a:sym typeface="Roboto"/>
            </a:endParaRPr>
          </a:p>
          <a:p>
            <a:pPr indent="-352425" lvl="0" marL="457200" rtl="0" algn="l">
              <a:spcBef>
                <a:spcPts val="0"/>
              </a:spcBef>
              <a:spcAft>
                <a:spcPts val="0"/>
              </a:spcAft>
              <a:buClr>
                <a:schemeClr val="lt2"/>
              </a:buClr>
              <a:buSzPts val="1950"/>
              <a:buFont typeface="Roboto"/>
              <a:buChar char="●"/>
            </a:pPr>
            <a:r>
              <a:rPr lang="en" sz="1950">
                <a:latin typeface="Roboto"/>
                <a:ea typeface="Roboto"/>
                <a:cs typeface="Roboto"/>
                <a:sym typeface="Roboto"/>
              </a:rPr>
              <a:t>We’ll test for different predictive horizons and evaluation windows</a:t>
            </a:r>
            <a:endParaRPr sz="1950">
              <a:solidFill>
                <a:srgbClr val="FFFFFF"/>
              </a:solidFill>
              <a:latin typeface="Roboto"/>
              <a:ea typeface="Roboto"/>
              <a:cs typeface="Roboto"/>
              <a:sym typeface="Roboto"/>
            </a:endParaRPr>
          </a:p>
          <a:p>
            <a:pPr indent="0" lvl="0" marL="0" rtl="0" algn="l">
              <a:spcBef>
                <a:spcPts val="1100"/>
              </a:spcBef>
              <a:spcAft>
                <a:spcPts val="0"/>
              </a:spcAft>
              <a:buNone/>
            </a:pPr>
            <a:r>
              <a:t/>
            </a:r>
            <a:endParaRPr sz="1950">
              <a:solidFill>
                <a:srgbClr val="FFFFFF"/>
              </a:solidFill>
              <a:latin typeface="Roboto"/>
              <a:ea typeface="Roboto"/>
              <a:cs typeface="Roboto"/>
              <a:sym typeface="Roboto"/>
            </a:endParaRPr>
          </a:p>
          <a:p>
            <a:pPr indent="0" lvl="0" marL="457200" rtl="0" algn="l">
              <a:spcBef>
                <a:spcPts val="1100"/>
              </a:spcBef>
              <a:spcAft>
                <a:spcPts val="0"/>
              </a:spcAft>
              <a:buNone/>
            </a:pPr>
            <a:r>
              <a:t/>
            </a:r>
            <a:endParaRPr sz="1950">
              <a:solidFill>
                <a:srgbClr val="FFFFFF"/>
              </a:solidFill>
              <a:latin typeface="Roboto"/>
              <a:ea typeface="Roboto"/>
              <a:cs typeface="Roboto"/>
              <a:sym typeface="Roboto"/>
            </a:endParaRPr>
          </a:p>
          <a:p>
            <a:pPr indent="0" lvl="0" marL="457200" rtl="0" algn="l">
              <a:spcBef>
                <a:spcPts val="1100"/>
              </a:spcBef>
              <a:spcAft>
                <a:spcPts val="1100"/>
              </a:spcAft>
              <a:buNone/>
            </a:pPr>
            <a:r>
              <a:t/>
            </a:r>
            <a:endParaRPr sz="1950">
              <a:solidFill>
                <a:srgbClr val="FFFFFF"/>
              </a:solidFill>
              <a:latin typeface="Roboto"/>
              <a:ea typeface="Roboto"/>
              <a:cs typeface="Roboto"/>
              <a:sym typeface="Robo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pic>
        <p:nvPicPr>
          <p:cNvPr id="365" name="Google Shape;365;p42"/>
          <p:cNvPicPr preferRelativeResize="0"/>
          <p:nvPr/>
        </p:nvPicPr>
        <p:blipFill>
          <a:blip r:embed="rId3">
            <a:alphaModFix/>
          </a:blip>
          <a:stretch>
            <a:fillRect/>
          </a:stretch>
        </p:blipFill>
        <p:spPr>
          <a:xfrm>
            <a:off x="1449363" y="141225"/>
            <a:ext cx="6631073" cy="47088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erriweather"/>
                <a:ea typeface="Merriweather"/>
                <a:cs typeface="Merriweather"/>
                <a:sym typeface="Merriweather"/>
              </a:rPr>
              <a:t>Motivation for Factor Investing</a:t>
            </a:r>
            <a:endParaRPr>
              <a:latin typeface="Merriweather"/>
              <a:ea typeface="Merriweather"/>
              <a:cs typeface="Merriweather"/>
              <a:sym typeface="Merriweather"/>
            </a:endParaRPr>
          </a:p>
        </p:txBody>
      </p:sp>
      <p:pic>
        <p:nvPicPr>
          <p:cNvPr id="164" name="Google Shape;164;p16"/>
          <p:cNvPicPr preferRelativeResize="0"/>
          <p:nvPr/>
        </p:nvPicPr>
        <p:blipFill>
          <a:blip r:embed="rId3">
            <a:alphaModFix/>
          </a:blip>
          <a:stretch>
            <a:fillRect/>
          </a:stretch>
        </p:blipFill>
        <p:spPr>
          <a:xfrm>
            <a:off x="2343850" y="1013250"/>
            <a:ext cx="4456300" cy="3782849"/>
          </a:xfrm>
          <a:prstGeom prst="rect">
            <a:avLst/>
          </a:prstGeom>
          <a:noFill/>
          <a:ln>
            <a:noFill/>
          </a:ln>
        </p:spPr>
      </p:pic>
      <p:sp>
        <p:nvSpPr>
          <p:cNvPr id="165" name="Google Shape;165;p16"/>
          <p:cNvSpPr txBox="1"/>
          <p:nvPr/>
        </p:nvSpPr>
        <p:spPr>
          <a:xfrm>
            <a:off x="2299500" y="4730550"/>
            <a:ext cx="4697400" cy="1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Lato"/>
                <a:ea typeface="Lato"/>
                <a:cs typeface="Lato"/>
                <a:sym typeface="Lato"/>
              </a:rPr>
              <a:t>Source: Fidelity - An Overview of Factor Investing (2016)</a:t>
            </a:r>
            <a:endParaRPr>
              <a:solidFill>
                <a:schemeClr val="lt1"/>
              </a:solidFill>
              <a:latin typeface="Lato"/>
              <a:ea typeface="Lato"/>
              <a:cs typeface="Lato"/>
              <a:sym typeface="Lato"/>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4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371" name="Google Shape;371;p43"/>
          <p:cNvSpPr txBox="1"/>
          <p:nvPr>
            <p:ph idx="1" type="body"/>
          </p:nvPr>
        </p:nvSpPr>
        <p:spPr>
          <a:xfrm>
            <a:off x="1297500" y="1542600"/>
            <a:ext cx="7038900" cy="2911200"/>
          </a:xfrm>
          <a:prstGeom prst="rect">
            <a:avLst/>
          </a:prstGeom>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Clr>
                <a:srgbClr val="FFFFFF"/>
              </a:buClr>
              <a:buSzPts val="1400"/>
              <a:buFont typeface="Arial"/>
              <a:buAutoNum type="arabicPeriod"/>
            </a:pPr>
            <a:r>
              <a:rPr lang="en" sz="1400">
                <a:solidFill>
                  <a:srgbClr val="FFFFFF"/>
                </a:solidFill>
                <a:latin typeface="Arial"/>
                <a:ea typeface="Arial"/>
                <a:cs typeface="Arial"/>
                <a:sym typeface="Arial"/>
              </a:rPr>
              <a:t>Bates &amp; Boyer. “Fundamentals of Investments” (2020)</a:t>
            </a:r>
            <a:endParaRPr sz="1400">
              <a:solidFill>
                <a:srgbClr val="FFFFFF"/>
              </a:solidFill>
              <a:latin typeface="Arial"/>
              <a:ea typeface="Arial"/>
              <a:cs typeface="Arial"/>
              <a:sym typeface="Arial"/>
            </a:endParaRPr>
          </a:p>
          <a:p>
            <a:pPr indent="-317500" lvl="0" marL="457200" rtl="0" algn="l">
              <a:lnSpc>
                <a:spcPct val="100000"/>
              </a:lnSpc>
              <a:spcBef>
                <a:spcPts val="0"/>
              </a:spcBef>
              <a:spcAft>
                <a:spcPts val="0"/>
              </a:spcAft>
              <a:buClr>
                <a:srgbClr val="FFFFFF"/>
              </a:buClr>
              <a:buSzPts val="1400"/>
              <a:buFont typeface="Arial"/>
              <a:buAutoNum type="arabicPeriod"/>
            </a:pPr>
            <a:r>
              <a:rPr lang="en" sz="1400">
                <a:solidFill>
                  <a:srgbClr val="FFFFFF"/>
                </a:solidFill>
                <a:latin typeface="Arial"/>
                <a:ea typeface="Arial"/>
                <a:cs typeface="Arial"/>
                <a:sym typeface="Arial"/>
              </a:rPr>
              <a:t>Liu, Menchero, Orr, Wang. “The Barra US Equity Model (USE4): Empirical Notes” (2011).</a:t>
            </a:r>
            <a:endParaRPr sz="1400">
              <a:solidFill>
                <a:srgbClr val="FFFFFF"/>
              </a:solidFill>
              <a:latin typeface="Arial"/>
              <a:ea typeface="Arial"/>
              <a:cs typeface="Arial"/>
              <a:sym typeface="Arial"/>
            </a:endParaRPr>
          </a:p>
          <a:p>
            <a:pPr indent="0" lvl="0" marL="457200" rtl="0" algn="l">
              <a:lnSpc>
                <a:spcPct val="100000"/>
              </a:lnSpc>
              <a:spcBef>
                <a:spcPts val="0"/>
              </a:spcBef>
              <a:spcAft>
                <a:spcPts val="0"/>
              </a:spcAft>
              <a:buNone/>
            </a:pPr>
            <a:r>
              <a:rPr lang="en" sz="1400" u="sng">
                <a:solidFill>
                  <a:schemeClr val="hlink"/>
                </a:solidFill>
                <a:latin typeface="Arial"/>
                <a:ea typeface="Arial"/>
                <a:cs typeface="Arial"/>
                <a:sym typeface="Arial"/>
                <a:hlinkClick r:id="rId3"/>
              </a:rPr>
              <a:t>http://cslt.riit.tsinghua.edu.cn/mediawiki/images/4/47/MSCI-USE4-201109.pdf?fbclid=IwAR3PDga2UDcYF9tcHkP2b439obidTu0akOxXgDK7KN6m1NsJk7s5vhcw0Zc</a:t>
            </a:r>
            <a:endParaRPr sz="1400">
              <a:solidFill>
                <a:srgbClr val="FFFFFF"/>
              </a:solidFill>
              <a:latin typeface="Arial"/>
              <a:ea typeface="Arial"/>
              <a:cs typeface="Arial"/>
              <a:sym typeface="Arial"/>
            </a:endParaRPr>
          </a:p>
          <a:p>
            <a:pPr indent="-317500" lvl="0" marL="457200" rtl="0" algn="l">
              <a:lnSpc>
                <a:spcPct val="100000"/>
              </a:lnSpc>
              <a:spcBef>
                <a:spcPts val="0"/>
              </a:spcBef>
              <a:spcAft>
                <a:spcPts val="0"/>
              </a:spcAft>
              <a:buClr>
                <a:srgbClr val="FFFFFF"/>
              </a:buClr>
              <a:buSzPts val="1400"/>
              <a:buFont typeface="Arial"/>
              <a:buAutoNum type="arabicPeriod"/>
            </a:pPr>
            <a:r>
              <a:rPr lang="en" sz="1400"/>
              <a:t>An Overview of Factor Investing (2016) </a:t>
            </a:r>
            <a:r>
              <a:rPr lang="en" sz="1400" u="sng">
                <a:solidFill>
                  <a:schemeClr val="hlink"/>
                </a:solidFill>
                <a:latin typeface="Arial"/>
                <a:ea typeface="Arial"/>
                <a:cs typeface="Arial"/>
                <a:sym typeface="Arial"/>
                <a:hlinkClick r:id="rId4"/>
              </a:rPr>
              <a:t>https://www.fidelity.com/bin-public/060_www_fidelity_com/documents/fidelity/fidelity-overview-of-factor-investing.pdf</a:t>
            </a:r>
            <a:endParaRPr sz="1400">
              <a:solidFill>
                <a:srgbClr val="FFFFFF"/>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4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erriweather"/>
                <a:ea typeface="Merriweather"/>
                <a:cs typeface="Merriweather"/>
                <a:sym typeface="Merriweather"/>
              </a:rPr>
              <a:t>Behavioral Explanations (low vol/BAB)</a:t>
            </a:r>
            <a:endParaRPr>
              <a:latin typeface="Merriweather"/>
              <a:ea typeface="Merriweather"/>
              <a:cs typeface="Merriweather"/>
              <a:sym typeface="Merriweather"/>
            </a:endParaRPr>
          </a:p>
        </p:txBody>
      </p:sp>
      <p:sp>
        <p:nvSpPr>
          <p:cNvPr id="377" name="Google Shape;377;p44"/>
          <p:cNvSpPr txBox="1"/>
          <p:nvPr>
            <p:ph idx="1" type="body"/>
          </p:nvPr>
        </p:nvSpPr>
        <p:spPr>
          <a:xfrm>
            <a:off x="1052550" y="1521475"/>
            <a:ext cx="7038900" cy="2911200"/>
          </a:xfrm>
          <a:prstGeom prst="rect">
            <a:avLst/>
          </a:prstGeom>
        </p:spPr>
        <p:txBody>
          <a:bodyPr anchorCtr="0" anchor="t" bIns="91425" lIns="91425" spcFirstLastPara="1" rIns="91425" wrap="square" tIns="91425">
            <a:noAutofit/>
          </a:bodyPr>
          <a:lstStyle/>
          <a:p>
            <a:pPr indent="-368300" lvl="0" marL="457200" rtl="0" algn="l">
              <a:spcBef>
                <a:spcPts val="1100"/>
              </a:spcBef>
              <a:spcAft>
                <a:spcPts val="0"/>
              </a:spcAft>
              <a:buClr>
                <a:schemeClr val="lt2"/>
              </a:buClr>
              <a:buSzPts val="2200"/>
              <a:buFont typeface="Roboto"/>
              <a:buChar char="●"/>
            </a:pPr>
            <a:r>
              <a:rPr lang="en" sz="2200">
                <a:solidFill>
                  <a:schemeClr val="lt2"/>
                </a:solidFill>
                <a:latin typeface="Roboto"/>
                <a:ea typeface="Roboto"/>
                <a:cs typeface="Roboto"/>
                <a:sym typeface="Roboto"/>
              </a:rPr>
              <a:t>Leverage &amp; shorting constraints</a:t>
            </a:r>
            <a:endParaRPr sz="2200">
              <a:solidFill>
                <a:schemeClr val="lt2"/>
              </a:solidFill>
              <a:latin typeface="Roboto"/>
              <a:ea typeface="Roboto"/>
              <a:cs typeface="Roboto"/>
              <a:sym typeface="Roboto"/>
            </a:endParaRPr>
          </a:p>
          <a:p>
            <a:pPr indent="-368300" lvl="1" marL="914400" rtl="0" algn="l">
              <a:spcBef>
                <a:spcPts val="0"/>
              </a:spcBef>
              <a:spcAft>
                <a:spcPts val="0"/>
              </a:spcAft>
              <a:buClr>
                <a:schemeClr val="accent1"/>
              </a:buClr>
              <a:buSzPts val="2200"/>
              <a:buFont typeface="Arial"/>
              <a:buChar char="○"/>
            </a:pPr>
            <a:r>
              <a:rPr lang="en" sz="2200">
                <a:latin typeface="Roboto"/>
                <a:ea typeface="Roboto"/>
                <a:cs typeface="Roboto"/>
                <a:sym typeface="Roboto"/>
              </a:rPr>
              <a:t>Investors/mutual fund managers seek </a:t>
            </a:r>
            <a:r>
              <a:rPr lang="en" sz="2200">
                <a:solidFill>
                  <a:schemeClr val="accent1"/>
                </a:solidFill>
                <a:latin typeface="Roboto"/>
                <a:ea typeface="Roboto"/>
                <a:cs typeface="Roboto"/>
                <a:sym typeface="Roboto"/>
              </a:rPr>
              <a:t>high targets</a:t>
            </a:r>
            <a:r>
              <a:rPr lang="en" sz="2200">
                <a:latin typeface="Roboto"/>
                <a:ea typeface="Roboto"/>
                <a:cs typeface="Roboto"/>
                <a:sym typeface="Roboto"/>
              </a:rPr>
              <a:t> via high-beta stocks</a:t>
            </a:r>
            <a:endParaRPr sz="2200">
              <a:latin typeface="Roboto"/>
              <a:ea typeface="Roboto"/>
              <a:cs typeface="Roboto"/>
              <a:sym typeface="Roboto"/>
            </a:endParaRPr>
          </a:p>
          <a:p>
            <a:pPr indent="-368300" lvl="0" marL="457200" rtl="0" algn="l">
              <a:spcBef>
                <a:spcPts val="0"/>
              </a:spcBef>
              <a:spcAft>
                <a:spcPts val="0"/>
              </a:spcAft>
              <a:buClr>
                <a:schemeClr val="lt2"/>
              </a:buClr>
              <a:buSzPts val="2200"/>
              <a:buFont typeface="Roboto"/>
              <a:buChar char="●"/>
            </a:pPr>
            <a:r>
              <a:rPr lang="en" sz="2200">
                <a:solidFill>
                  <a:schemeClr val="lt2"/>
                </a:solidFill>
                <a:latin typeface="Roboto"/>
                <a:ea typeface="Roboto"/>
                <a:cs typeface="Roboto"/>
                <a:sym typeface="Roboto"/>
              </a:rPr>
              <a:t>Risk-loving investors</a:t>
            </a:r>
            <a:endParaRPr sz="2200">
              <a:solidFill>
                <a:schemeClr val="lt2"/>
              </a:solidFill>
              <a:latin typeface="Roboto"/>
              <a:ea typeface="Roboto"/>
              <a:cs typeface="Roboto"/>
              <a:sym typeface="Roboto"/>
            </a:endParaRPr>
          </a:p>
          <a:p>
            <a:pPr indent="-368300" lvl="1" marL="914400" rtl="0" algn="l">
              <a:spcBef>
                <a:spcPts val="0"/>
              </a:spcBef>
              <a:spcAft>
                <a:spcPts val="0"/>
              </a:spcAft>
              <a:buClr>
                <a:schemeClr val="accent1"/>
              </a:buClr>
              <a:buSzPts val="2200"/>
              <a:buFont typeface="Arial"/>
              <a:buChar char="○"/>
            </a:pPr>
            <a:r>
              <a:rPr lang="en" sz="2200">
                <a:latin typeface="Roboto"/>
                <a:ea typeface="Roboto"/>
                <a:cs typeface="Roboto"/>
                <a:sym typeface="Roboto"/>
              </a:rPr>
              <a:t>“Taste” for </a:t>
            </a:r>
            <a:r>
              <a:rPr lang="en" sz="2200">
                <a:solidFill>
                  <a:schemeClr val="accent1"/>
                </a:solidFill>
                <a:latin typeface="Roboto"/>
                <a:ea typeface="Roboto"/>
                <a:cs typeface="Roboto"/>
                <a:sym typeface="Roboto"/>
              </a:rPr>
              <a:t>lottery-like investments </a:t>
            </a:r>
            <a:r>
              <a:rPr lang="en" sz="2200">
                <a:latin typeface="Roboto"/>
                <a:ea typeface="Roboto"/>
                <a:cs typeface="Roboto"/>
                <a:sym typeface="Roboto"/>
              </a:rPr>
              <a:t>means paying a premium to gamble</a:t>
            </a:r>
            <a:endParaRPr sz="22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45"/>
          <p:cNvSpPr txBox="1"/>
          <p:nvPr>
            <p:ph type="title"/>
          </p:nvPr>
        </p:nvSpPr>
        <p:spPr>
          <a:xfrm>
            <a:off x="1097950" y="368000"/>
            <a:ext cx="70389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Explanatory Power</a:t>
            </a:r>
            <a:endParaRPr/>
          </a:p>
        </p:txBody>
      </p:sp>
      <p:pic>
        <p:nvPicPr>
          <p:cNvPr id="383" name="Google Shape;383;p45"/>
          <p:cNvPicPr preferRelativeResize="0"/>
          <p:nvPr/>
        </p:nvPicPr>
        <p:blipFill>
          <a:blip r:embed="rId3">
            <a:alphaModFix/>
          </a:blip>
          <a:stretch>
            <a:fillRect/>
          </a:stretch>
        </p:blipFill>
        <p:spPr>
          <a:xfrm>
            <a:off x="3268100" y="1188875"/>
            <a:ext cx="5480375" cy="3437200"/>
          </a:xfrm>
          <a:prstGeom prst="rect">
            <a:avLst/>
          </a:prstGeom>
          <a:noFill/>
          <a:ln>
            <a:noFill/>
          </a:ln>
        </p:spPr>
      </p:pic>
      <p:sp>
        <p:nvSpPr>
          <p:cNvPr id="384" name="Google Shape;384;p45"/>
          <p:cNvSpPr txBox="1"/>
          <p:nvPr/>
        </p:nvSpPr>
        <p:spPr>
          <a:xfrm>
            <a:off x="302550" y="1506350"/>
            <a:ext cx="2723100" cy="3244500"/>
          </a:xfrm>
          <a:prstGeom prst="rect">
            <a:avLst/>
          </a:prstGeom>
          <a:noFill/>
          <a:ln>
            <a:noFill/>
          </a:ln>
        </p:spPr>
        <p:txBody>
          <a:bodyPr anchorCtr="0" anchor="t" bIns="91425" lIns="91425" spcFirstLastPara="1" rIns="91425" wrap="square" tIns="91425">
            <a:noAutofit/>
          </a:bodyPr>
          <a:lstStyle/>
          <a:p>
            <a:pPr indent="-393700" lvl="0" marL="457200" rtl="0" algn="l">
              <a:spcBef>
                <a:spcPts val="0"/>
              </a:spcBef>
              <a:spcAft>
                <a:spcPts val="0"/>
              </a:spcAft>
              <a:buClr>
                <a:schemeClr val="lt2"/>
              </a:buClr>
              <a:buSzPts val="2600"/>
              <a:buFont typeface="Lato"/>
              <a:buChar char="●"/>
            </a:pPr>
            <a:r>
              <a:rPr lang="en" sz="2600">
                <a:solidFill>
                  <a:srgbClr val="FFFFFF"/>
                </a:solidFill>
                <a:latin typeface="Lato"/>
                <a:ea typeface="Lato"/>
                <a:cs typeface="Lato"/>
                <a:sym typeface="Lato"/>
              </a:rPr>
              <a:t>How good is our model, really? </a:t>
            </a:r>
            <a:endParaRPr sz="2600">
              <a:solidFill>
                <a:srgbClr val="FFFFFF"/>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pic>
        <p:nvPicPr>
          <p:cNvPr id="170" name="Google Shape;170;p17"/>
          <p:cNvPicPr preferRelativeResize="0"/>
          <p:nvPr/>
        </p:nvPicPr>
        <p:blipFill>
          <a:blip r:embed="rId3">
            <a:alphaModFix/>
          </a:blip>
          <a:stretch>
            <a:fillRect/>
          </a:stretch>
        </p:blipFill>
        <p:spPr>
          <a:xfrm>
            <a:off x="2186251" y="902150"/>
            <a:ext cx="4771501" cy="4012698"/>
          </a:xfrm>
          <a:prstGeom prst="rect">
            <a:avLst/>
          </a:prstGeom>
          <a:noFill/>
          <a:ln>
            <a:noFill/>
          </a:ln>
        </p:spPr>
      </p:pic>
      <p:sp>
        <p:nvSpPr>
          <p:cNvPr id="171" name="Google Shape;171;p17"/>
          <p:cNvSpPr txBox="1"/>
          <p:nvPr>
            <p:ph type="title"/>
          </p:nvPr>
        </p:nvSpPr>
        <p:spPr>
          <a:xfrm>
            <a:off x="1297500" y="241350"/>
            <a:ext cx="74913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Mutual Funds Profit through</a:t>
            </a:r>
            <a:r>
              <a:rPr lang="en"/>
              <a:t> Factors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erriweather"/>
                <a:ea typeface="Merriweather"/>
                <a:cs typeface="Merriweather"/>
                <a:sym typeface="Merriweather"/>
              </a:rPr>
              <a:t>Arbitrage Pricing Theory (APT)</a:t>
            </a:r>
            <a:endParaRPr>
              <a:latin typeface="Merriweather"/>
              <a:ea typeface="Merriweather"/>
              <a:cs typeface="Merriweather"/>
              <a:sym typeface="Merriweather"/>
            </a:endParaRPr>
          </a:p>
        </p:txBody>
      </p:sp>
      <p:sp>
        <p:nvSpPr>
          <p:cNvPr id="177" name="Google Shape;177;p1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Given the set of </a:t>
            </a:r>
            <a:r>
              <a:rPr lang="en" sz="2000">
                <a:solidFill>
                  <a:srgbClr val="00FF00"/>
                </a:solidFill>
              </a:rPr>
              <a:t>systematic factors </a:t>
            </a:r>
            <a:r>
              <a:rPr lang="en" sz="2000"/>
              <a:t>associated with security returns in the economy, the APT tells us that we can always model expected </a:t>
            </a:r>
            <a:r>
              <a:rPr lang="en" sz="2000"/>
              <a:t>security</a:t>
            </a:r>
            <a:r>
              <a:rPr lang="en" sz="2000"/>
              <a:t> returns (discount rates) using some kind of linear factor model</a:t>
            </a:r>
            <a:endParaRPr sz="2000"/>
          </a:p>
          <a:p>
            <a:pPr indent="0" lvl="0" marL="0" rtl="0" algn="l">
              <a:spcBef>
                <a:spcPts val="1600"/>
              </a:spcBef>
              <a:spcAft>
                <a:spcPts val="0"/>
              </a:spcAft>
              <a:buNone/>
            </a:pPr>
            <a:r>
              <a:t/>
            </a:r>
            <a:endParaRPr sz="2000"/>
          </a:p>
          <a:p>
            <a:pPr indent="0" lvl="0" marL="0" rtl="0" algn="l">
              <a:spcBef>
                <a:spcPts val="1600"/>
              </a:spcBef>
              <a:spcAft>
                <a:spcPts val="1600"/>
              </a:spcAft>
              <a:buNone/>
            </a:pPr>
            <a:r>
              <a:rPr lang="en" sz="2000"/>
              <a:t>When thinking of factors, think </a:t>
            </a:r>
            <a:r>
              <a:rPr lang="en" sz="2000">
                <a:solidFill>
                  <a:srgbClr val="00FF00"/>
                </a:solidFill>
              </a:rPr>
              <a:t>MKT </a:t>
            </a:r>
            <a:r>
              <a:rPr lang="en" sz="2000"/>
              <a:t>(market), </a:t>
            </a:r>
            <a:r>
              <a:rPr lang="en" sz="2000">
                <a:solidFill>
                  <a:srgbClr val="00FF00"/>
                </a:solidFill>
              </a:rPr>
              <a:t>SMB </a:t>
            </a:r>
            <a:r>
              <a:rPr lang="en" sz="2000"/>
              <a:t>(size), </a:t>
            </a:r>
            <a:r>
              <a:rPr lang="en" sz="2000">
                <a:solidFill>
                  <a:srgbClr val="00FF00"/>
                </a:solidFill>
              </a:rPr>
              <a:t>HML </a:t>
            </a:r>
            <a:r>
              <a:rPr lang="en" sz="2000"/>
              <a:t>(value), etc. </a:t>
            </a:r>
            <a:endParaRPr sz="2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erriweather"/>
                <a:ea typeface="Merriweather"/>
                <a:cs typeface="Merriweather"/>
                <a:sym typeface="Merriweather"/>
              </a:rPr>
              <a:t>Factor Model (APT)</a:t>
            </a:r>
            <a:endParaRPr>
              <a:latin typeface="Merriweather"/>
              <a:ea typeface="Merriweather"/>
              <a:cs typeface="Merriweather"/>
              <a:sym typeface="Merriweather"/>
            </a:endParaRPr>
          </a:p>
        </p:txBody>
      </p:sp>
      <p:sp>
        <p:nvSpPr>
          <p:cNvPr id="183" name="Google Shape;183;p19"/>
          <p:cNvSpPr txBox="1"/>
          <p:nvPr>
            <p:ph idx="1" type="body"/>
          </p:nvPr>
        </p:nvSpPr>
        <p:spPr>
          <a:xfrm>
            <a:off x="6711400" y="2838675"/>
            <a:ext cx="3321600" cy="342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With </a:t>
            </a:r>
            <a:r>
              <a:rPr i="1" lang="en"/>
              <a:t>i</a:t>
            </a:r>
            <a:r>
              <a:rPr lang="en"/>
              <a:t> securities and </a:t>
            </a:r>
            <a:r>
              <a:rPr i="1" lang="en"/>
              <a:t>k </a:t>
            </a:r>
            <a:r>
              <a:rPr lang="en"/>
              <a:t>factors</a:t>
            </a:r>
            <a:endParaRPr/>
          </a:p>
        </p:txBody>
      </p:sp>
      <p:pic>
        <p:nvPicPr>
          <p:cNvPr descr="E[r_i] = r_f + \beta_{i1}E[f_1] + \beta_{i2}E[f_2] + \cdots + \beta_{ik}E[f_k]" id="184" name="Google Shape;184;p19"/>
          <p:cNvPicPr preferRelativeResize="0"/>
          <p:nvPr/>
        </p:nvPicPr>
        <p:blipFill rotWithShape="1">
          <a:blip r:embed="rId3">
            <a:alphaModFix/>
          </a:blip>
          <a:srcRect b="185617" l="-2042" r="-6030" t="-193678"/>
          <a:stretch/>
        </p:blipFill>
        <p:spPr>
          <a:xfrm>
            <a:off x="0" y="728700"/>
            <a:ext cx="9144001" cy="467762"/>
          </a:xfrm>
          <a:prstGeom prst="rect">
            <a:avLst/>
          </a:prstGeom>
          <a:noFill/>
          <a:ln>
            <a:noFill/>
          </a:ln>
        </p:spPr>
      </p:pic>
      <p:grpSp>
        <p:nvGrpSpPr>
          <p:cNvPr id="185" name="Google Shape;185;p19"/>
          <p:cNvGrpSpPr/>
          <p:nvPr/>
        </p:nvGrpSpPr>
        <p:grpSpPr>
          <a:xfrm>
            <a:off x="309257" y="2050547"/>
            <a:ext cx="8525470" cy="642571"/>
            <a:chOff x="133200" y="1471175"/>
            <a:chExt cx="8940300" cy="793200"/>
          </a:xfrm>
        </p:grpSpPr>
        <p:sp>
          <p:nvSpPr>
            <p:cNvPr id="186" name="Google Shape;186;p19"/>
            <p:cNvSpPr/>
            <p:nvPr/>
          </p:nvSpPr>
          <p:spPr>
            <a:xfrm>
              <a:off x="133200" y="1471175"/>
              <a:ext cx="8940300" cy="7932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E[r_i] = r_f + \beta_{i1}E[f_1] + \beta_{i2}E[f_2] + \cdots + \beta_{ik}E[f_k]" id="187" name="Google Shape;187;p19"/>
            <p:cNvPicPr preferRelativeResize="0"/>
            <p:nvPr/>
          </p:nvPicPr>
          <p:blipFill>
            <a:blip r:embed="rId4">
              <a:alphaModFix/>
            </a:blip>
            <a:stretch>
              <a:fillRect/>
            </a:stretch>
          </p:blipFill>
          <p:spPr>
            <a:xfrm>
              <a:off x="357649" y="1690550"/>
              <a:ext cx="8606175" cy="432850"/>
            </a:xfrm>
            <a:prstGeom prst="rect">
              <a:avLst/>
            </a:prstGeom>
            <a:noFill/>
            <a:ln>
              <a:noFill/>
            </a:ln>
          </p:spPr>
        </p:pic>
      </p:grpSp>
      <p:cxnSp>
        <p:nvCxnSpPr>
          <p:cNvPr id="188" name="Google Shape;188;p19"/>
          <p:cNvCxnSpPr/>
          <p:nvPr/>
        </p:nvCxnSpPr>
        <p:spPr>
          <a:xfrm flipH="1" rot="10800000">
            <a:off x="3279175" y="2571750"/>
            <a:ext cx="453300" cy="720900"/>
          </a:xfrm>
          <a:prstGeom prst="straightConnector1">
            <a:avLst/>
          </a:prstGeom>
          <a:noFill/>
          <a:ln cap="flat" cmpd="sng" w="9525">
            <a:solidFill>
              <a:schemeClr val="dk2"/>
            </a:solidFill>
            <a:prstDash val="solid"/>
            <a:round/>
            <a:headEnd len="med" w="med" type="none"/>
            <a:tailEnd len="med" w="med" type="triangle"/>
          </a:ln>
        </p:spPr>
      </p:cxnSp>
      <p:cxnSp>
        <p:nvCxnSpPr>
          <p:cNvPr id="189" name="Google Shape;189;p19"/>
          <p:cNvCxnSpPr/>
          <p:nvPr/>
        </p:nvCxnSpPr>
        <p:spPr>
          <a:xfrm flipH="1" rot="10800000">
            <a:off x="5131625" y="2649225"/>
            <a:ext cx="453300" cy="720900"/>
          </a:xfrm>
          <a:prstGeom prst="straightConnector1">
            <a:avLst/>
          </a:prstGeom>
          <a:noFill/>
          <a:ln cap="flat" cmpd="sng" w="9525">
            <a:solidFill>
              <a:schemeClr val="dk2"/>
            </a:solidFill>
            <a:prstDash val="solid"/>
            <a:round/>
            <a:headEnd len="med" w="med" type="none"/>
            <a:tailEnd len="med" w="med" type="triangle"/>
          </a:ln>
        </p:spPr>
      </p:cxnSp>
      <p:sp>
        <p:nvSpPr>
          <p:cNvPr id="190" name="Google Shape;190;p19"/>
          <p:cNvSpPr txBox="1"/>
          <p:nvPr/>
        </p:nvSpPr>
        <p:spPr>
          <a:xfrm>
            <a:off x="2933250" y="3256875"/>
            <a:ext cx="1071900" cy="64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latin typeface="Lato"/>
                <a:ea typeface="Lato"/>
                <a:cs typeface="Lato"/>
                <a:sym typeface="Lato"/>
              </a:rPr>
              <a:t>MKT</a:t>
            </a:r>
            <a:endParaRPr>
              <a:solidFill>
                <a:schemeClr val="lt2"/>
              </a:solidFill>
              <a:latin typeface="Lato"/>
              <a:ea typeface="Lato"/>
              <a:cs typeface="Lato"/>
              <a:sym typeface="Lato"/>
            </a:endParaRPr>
          </a:p>
        </p:txBody>
      </p:sp>
      <p:sp>
        <p:nvSpPr>
          <p:cNvPr id="191" name="Google Shape;191;p19"/>
          <p:cNvSpPr txBox="1"/>
          <p:nvPr/>
        </p:nvSpPr>
        <p:spPr>
          <a:xfrm>
            <a:off x="4799200" y="3292650"/>
            <a:ext cx="1071900" cy="64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latin typeface="Lato"/>
                <a:ea typeface="Lato"/>
                <a:cs typeface="Lato"/>
                <a:sym typeface="Lato"/>
              </a:rPr>
              <a:t>SMB</a:t>
            </a:r>
            <a:endParaRPr>
              <a:solidFill>
                <a:schemeClr val="lt2"/>
              </a:solidFill>
              <a:latin typeface="Lato"/>
              <a:ea typeface="Lato"/>
              <a:cs typeface="Lato"/>
              <a:sym typeface="Lato"/>
            </a:endParaRPr>
          </a:p>
        </p:txBody>
      </p:sp>
      <p:cxnSp>
        <p:nvCxnSpPr>
          <p:cNvPr id="192" name="Google Shape;192;p19"/>
          <p:cNvCxnSpPr/>
          <p:nvPr/>
        </p:nvCxnSpPr>
        <p:spPr>
          <a:xfrm>
            <a:off x="7835725" y="1462450"/>
            <a:ext cx="568800" cy="763200"/>
          </a:xfrm>
          <a:prstGeom prst="straightConnector1">
            <a:avLst/>
          </a:prstGeom>
          <a:noFill/>
          <a:ln cap="flat" cmpd="sng" w="9525">
            <a:solidFill>
              <a:schemeClr val="dk2"/>
            </a:solidFill>
            <a:prstDash val="solid"/>
            <a:round/>
            <a:headEnd len="med" w="med" type="none"/>
            <a:tailEnd len="med" w="med" type="triangle"/>
          </a:ln>
        </p:spPr>
      </p:cxnSp>
      <p:sp>
        <p:nvSpPr>
          <p:cNvPr id="193" name="Google Shape;193;p19"/>
          <p:cNvSpPr txBox="1"/>
          <p:nvPr/>
        </p:nvSpPr>
        <p:spPr>
          <a:xfrm>
            <a:off x="7513075" y="1154950"/>
            <a:ext cx="1170900" cy="30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latin typeface="Lato"/>
                <a:ea typeface="Lato"/>
                <a:cs typeface="Lato"/>
                <a:sym typeface="Lato"/>
              </a:rPr>
              <a:t>HML</a:t>
            </a:r>
            <a:endParaRPr>
              <a:solidFill>
                <a:schemeClr val="lt2"/>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erriweather"/>
                <a:ea typeface="Merriweather"/>
                <a:cs typeface="Merriweather"/>
                <a:sym typeface="Merriweather"/>
              </a:rPr>
              <a:t>History of Factor Investing</a:t>
            </a:r>
            <a:endParaRPr>
              <a:latin typeface="Merriweather"/>
              <a:ea typeface="Merriweather"/>
              <a:cs typeface="Merriweather"/>
              <a:sym typeface="Merriweather"/>
            </a:endParaRPr>
          </a:p>
        </p:txBody>
      </p:sp>
      <p:pic>
        <p:nvPicPr>
          <p:cNvPr id="199" name="Google Shape;199;p20"/>
          <p:cNvPicPr preferRelativeResize="0"/>
          <p:nvPr/>
        </p:nvPicPr>
        <p:blipFill>
          <a:blip r:embed="rId3">
            <a:alphaModFix/>
          </a:blip>
          <a:stretch>
            <a:fillRect/>
          </a:stretch>
        </p:blipFill>
        <p:spPr>
          <a:xfrm>
            <a:off x="152400" y="1460250"/>
            <a:ext cx="8776970" cy="35308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CAPM Anomalies - Ch. 15 (Bates/Boyer)</a:t>
            </a:r>
            <a:endParaRPr/>
          </a:p>
        </p:txBody>
      </p:sp>
      <p:pic>
        <p:nvPicPr>
          <p:cNvPr id="205" name="Google Shape;205;p21"/>
          <p:cNvPicPr preferRelativeResize="0"/>
          <p:nvPr/>
        </p:nvPicPr>
        <p:blipFill>
          <a:blip r:embed="rId3">
            <a:alphaModFix/>
          </a:blip>
          <a:stretch>
            <a:fillRect/>
          </a:stretch>
        </p:blipFill>
        <p:spPr>
          <a:xfrm>
            <a:off x="821650" y="1529000"/>
            <a:ext cx="7667528" cy="2668600"/>
          </a:xfrm>
          <a:prstGeom prst="rect">
            <a:avLst/>
          </a:prstGeom>
          <a:noFill/>
          <a:ln>
            <a:noFill/>
          </a:ln>
        </p:spPr>
      </p:pic>
      <p:sp>
        <p:nvSpPr>
          <p:cNvPr id="206" name="Google Shape;206;p21"/>
          <p:cNvSpPr/>
          <p:nvPr/>
        </p:nvSpPr>
        <p:spPr>
          <a:xfrm>
            <a:off x="972400" y="2034250"/>
            <a:ext cx="2925900" cy="1300200"/>
          </a:xfrm>
          <a:prstGeom prst="ellipse">
            <a:avLst/>
          </a:prstGeom>
          <a:noFill/>
          <a:ln cap="flat" cmpd="sng" w="2857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2"/>
          <p:cNvSpPr txBox="1"/>
          <p:nvPr>
            <p:ph idx="1" type="body"/>
          </p:nvPr>
        </p:nvSpPr>
        <p:spPr>
          <a:xfrm>
            <a:off x="976350" y="1970600"/>
            <a:ext cx="7038900" cy="2212800"/>
          </a:xfrm>
          <a:prstGeom prst="rect">
            <a:avLst/>
          </a:prstGeom>
        </p:spPr>
        <p:txBody>
          <a:bodyPr anchorCtr="0" anchor="t" bIns="91425" lIns="91425" spcFirstLastPara="1" rIns="91425" wrap="square" tIns="91425">
            <a:noAutofit/>
          </a:bodyPr>
          <a:lstStyle/>
          <a:p>
            <a:pPr indent="-355600" lvl="0" marL="457200" rtl="0" algn="just">
              <a:lnSpc>
                <a:spcPct val="100000"/>
              </a:lnSpc>
              <a:spcBef>
                <a:spcPts val="0"/>
              </a:spcBef>
              <a:spcAft>
                <a:spcPts val="0"/>
              </a:spcAft>
              <a:buClr>
                <a:schemeClr val="lt2"/>
              </a:buClr>
              <a:buSzPts val="2000"/>
              <a:buFont typeface="Roboto"/>
              <a:buChar char="●"/>
            </a:pPr>
            <a:r>
              <a:rPr lang="en" sz="2000">
                <a:solidFill>
                  <a:srgbClr val="FFFFFF"/>
                </a:solidFill>
                <a:latin typeface="Roboto"/>
                <a:ea typeface="Roboto"/>
                <a:cs typeface="Roboto"/>
                <a:sym typeface="Roboto"/>
              </a:rPr>
              <a:t>“Relative Strength”  (cross-sectional)</a:t>
            </a:r>
            <a:endParaRPr sz="2000">
              <a:solidFill>
                <a:srgbClr val="FFFFFF"/>
              </a:solidFill>
              <a:latin typeface="Roboto"/>
              <a:ea typeface="Roboto"/>
              <a:cs typeface="Roboto"/>
              <a:sym typeface="Roboto"/>
            </a:endParaRPr>
          </a:p>
          <a:p>
            <a:pPr indent="-355600" lvl="0" marL="457200" rtl="0" algn="just">
              <a:lnSpc>
                <a:spcPct val="100000"/>
              </a:lnSpc>
              <a:spcBef>
                <a:spcPts val="0"/>
              </a:spcBef>
              <a:spcAft>
                <a:spcPts val="0"/>
              </a:spcAft>
              <a:buClr>
                <a:schemeClr val="lt2"/>
              </a:buClr>
              <a:buSzPts val="2000"/>
              <a:buFont typeface="Roboto"/>
              <a:buChar char="●"/>
            </a:pPr>
            <a:r>
              <a:rPr lang="en" sz="2000">
                <a:solidFill>
                  <a:srgbClr val="FFFFFF"/>
                </a:solidFill>
                <a:latin typeface="Roboto"/>
                <a:ea typeface="Roboto"/>
                <a:cs typeface="Roboto"/>
                <a:sym typeface="Roboto"/>
              </a:rPr>
              <a:t>UMD = </a:t>
            </a:r>
            <a:r>
              <a:rPr lang="en" sz="2000">
                <a:solidFill>
                  <a:srgbClr val="00FF00"/>
                </a:solidFill>
                <a:latin typeface="Roboto"/>
                <a:ea typeface="Roboto"/>
                <a:cs typeface="Roboto"/>
                <a:sym typeface="Roboto"/>
              </a:rPr>
              <a:t>Up </a:t>
            </a:r>
            <a:r>
              <a:rPr lang="en" sz="2000">
                <a:solidFill>
                  <a:srgbClr val="FFFFFF"/>
                </a:solidFill>
                <a:latin typeface="Roboto"/>
                <a:ea typeface="Roboto"/>
                <a:cs typeface="Roboto"/>
                <a:sym typeface="Roboto"/>
              </a:rPr>
              <a:t>minus </a:t>
            </a:r>
            <a:r>
              <a:rPr lang="en" sz="2000">
                <a:solidFill>
                  <a:srgbClr val="CC0000"/>
                </a:solidFill>
                <a:latin typeface="Roboto"/>
                <a:ea typeface="Roboto"/>
                <a:cs typeface="Roboto"/>
                <a:sym typeface="Roboto"/>
              </a:rPr>
              <a:t>Down</a:t>
            </a:r>
            <a:endParaRPr sz="2000">
              <a:solidFill>
                <a:srgbClr val="CC0000"/>
              </a:solidFill>
              <a:latin typeface="Roboto"/>
              <a:ea typeface="Roboto"/>
              <a:cs typeface="Roboto"/>
              <a:sym typeface="Roboto"/>
            </a:endParaRPr>
          </a:p>
          <a:p>
            <a:pPr indent="-355600" lvl="0" marL="457200" rtl="0" algn="just">
              <a:lnSpc>
                <a:spcPct val="100000"/>
              </a:lnSpc>
              <a:spcBef>
                <a:spcPts val="0"/>
              </a:spcBef>
              <a:spcAft>
                <a:spcPts val="0"/>
              </a:spcAft>
              <a:buClr>
                <a:schemeClr val="lt2"/>
              </a:buClr>
              <a:buSzPts val="2000"/>
              <a:buFont typeface="Roboto"/>
              <a:buChar char="●"/>
            </a:pPr>
            <a:r>
              <a:rPr lang="en" sz="2000">
                <a:solidFill>
                  <a:srgbClr val="FFFFFF"/>
                </a:solidFill>
                <a:latin typeface="Roboto"/>
                <a:ea typeface="Roboto"/>
                <a:cs typeface="Roboto"/>
                <a:sym typeface="Roboto"/>
              </a:rPr>
              <a:t>WML = </a:t>
            </a:r>
            <a:r>
              <a:rPr lang="en" sz="2000">
                <a:solidFill>
                  <a:srgbClr val="00FF00"/>
                </a:solidFill>
                <a:latin typeface="Roboto"/>
                <a:ea typeface="Roboto"/>
                <a:cs typeface="Roboto"/>
                <a:sym typeface="Roboto"/>
              </a:rPr>
              <a:t>Winners </a:t>
            </a:r>
            <a:r>
              <a:rPr lang="en" sz="2000">
                <a:solidFill>
                  <a:srgbClr val="FFFFFF"/>
                </a:solidFill>
                <a:latin typeface="Roboto"/>
                <a:ea typeface="Roboto"/>
                <a:cs typeface="Roboto"/>
                <a:sym typeface="Roboto"/>
              </a:rPr>
              <a:t>minus </a:t>
            </a:r>
            <a:r>
              <a:rPr lang="en" sz="2000">
                <a:solidFill>
                  <a:srgbClr val="CC0000"/>
                </a:solidFill>
                <a:latin typeface="Roboto"/>
                <a:ea typeface="Roboto"/>
                <a:cs typeface="Roboto"/>
                <a:sym typeface="Roboto"/>
              </a:rPr>
              <a:t>Losers</a:t>
            </a:r>
            <a:endParaRPr sz="2000">
              <a:solidFill>
                <a:srgbClr val="CC0000"/>
              </a:solidFill>
              <a:latin typeface="Roboto"/>
              <a:ea typeface="Roboto"/>
              <a:cs typeface="Roboto"/>
              <a:sym typeface="Roboto"/>
            </a:endParaRPr>
          </a:p>
          <a:p>
            <a:pPr indent="0" lvl="0" marL="0" rtl="0" algn="just">
              <a:lnSpc>
                <a:spcPct val="100000"/>
              </a:lnSpc>
              <a:spcBef>
                <a:spcPts val="1500"/>
              </a:spcBef>
              <a:spcAft>
                <a:spcPts val="0"/>
              </a:spcAft>
              <a:buNone/>
            </a:pPr>
            <a:r>
              <a:t/>
            </a:r>
            <a:endParaRPr sz="2000">
              <a:solidFill>
                <a:srgbClr val="FFFFFF"/>
              </a:solidFill>
              <a:latin typeface="Roboto"/>
              <a:ea typeface="Roboto"/>
              <a:cs typeface="Roboto"/>
              <a:sym typeface="Roboto"/>
            </a:endParaRPr>
          </a:p>
          <a:p>
            <a:pPr indent="0" lvl="0" marL="0" rtl="0" algn="just">
              <a:lnSpc>
                <a:spcPct val="100000"/>
              </a:lnSpc>
              <a:spcBef>
                <a:spcPts val="1500"/>
              </a:spcBef>
              <a:spcAft>
                <a:spcPts val="0"/>
              </a:spcAft>
              <a:buNone/>
            </a:pPr>
            <a:r>
              <a:rPr lang="en" sz="2000">
                <a:solidFill>
                  <a:srgbClr val="FFFFFF"/>
                </a:solidFill>
                <a:latin typeface="Roboto"/>
                <a:ea typeface="Roboto"/>
                <a:cs typeface="Roboto"/>
                <a:sym typeface="Roboto"/>
              </a:rPr>
              <a:t>Momentum: Past returns excluding most recent month</a:t>
            </a:r>
            <a:endParaRPr sz="2000">
              <a:solidFill>
                <a:srgbClr val="FFFFFF"/>
              </a:solidFill>
              <a:latin typeface="Roboto"/>
              <a:ea typeface="Roboto"/>
              <a:cs typeface="Roboto"/>
              <a:sym typeface="Roboto"/>
            </a:endParaRPr>
          </a:p>
          <a:p>
            <a:pPr indent="0" lvl="0" marL="0" rtl="0" algn="just">
              <a:lnSpc>
                <a:spcPct val="100000"/>
              </a:lnSpc>
              <a:spcBef>
                <a:spcPts val="1500"/>
              </a:spcBef>
              <a:spcAft>
                <a:spcPts val="0"/>
              </a:spcAft>
              <a:buNone/>
            </a:pPr>
            <a:r>
              <a:rPr lang="en" sz="2000">
                <a:solidFill>
                  <a:srgbClr val="FFFFFF"/>
                </a:solidFill>
                <a:latin typeface="Roboto"/>
                <a:ea typeface="Roboto"/>
                <a:cs typeface="Roboto"/>
                <a:sym typeface="Roboto"/>
              </a:rPr>
              <a:t>Momentum Factor: avg return of </a:t>
            </a:r>
            <a:r>
              <a:rPr lang="en" sz="2000">
                <a:solidFill>
                  <a:srgbClr val="00FF00"/>
                </a:solidFill>
                <a:latin typeface="Roboto"/>
                <a:ea typeface="Roboto"/>
                <a:cs typeface="Roboto"/>
                <a:sym typeface="Roboto"/>
              </a:rPr>
              <a:t>TOP </a:t>
            </a:r>
            <a:r>
              <a:rPr lang="en" sz="2000">
                <a:solidFill>
                  <a:srgbClr val="FFFFFF"/>
                </a:solidFill>
                <a:latin typeface="Roboto"/>
                <a:ea typeface="Roboto"/>
                <a:cs typeface="Roboto"/>
                <a:sym typeface="Roboto"/>
              </a:rPr>
              <a:t>30% of stocks minus avg return of </a:t>
            </a:r>
            <a:r>
              <a:rPr lang="en" sz="2000">
                <a:solidFill>
                  <a:srgbClr val="FF0000"/>
                </a:solidFill>
                <a:latin typeface="Roboto"/>
                <a:ea typeface="Roboto"/>
                <a:cs typeface="Roboto"/>
                <a:sym typeface="Roboto"/>
              </a:rPr>
              <a:t>bottom </a:t>
            </a:r>
            <a:r>
              <a:rPr lang="en" sz="2000">
                <a:solidFill>
                  <a:srgbClr val="FFFFFF"/>
                </a:solidFill>
                <a:latin typeface="Roboto"/>
                <a:ea typeface="Roboto"/>
                <a:cs typeface="Roboto"/>
                <a:sym typeface="Roboto"/>
              </a:rPr>
              <a:t>30%</a:t>
            </a:r>
            <a:endParaRPr sz="2000">
              <a:solidFill>
                <a:srgbClr val="000000"/>
              </a:solidFill>
            </a:endParaRPr>
          </a:p>
          <a:p>
            <a:pPr indent="0" lvl="0" marL="0" rtl="0" algn="just">
              <a:lnSpc>
                <a:spcPct val="100000"/>
              </a:lnSpc>
              <a:spcBef>
                <a:spcPts val="1500"/>
              </a:spcBef>
              <a:spcAft>
                <a:spcPts val="1500"/>
              </a:spcAft>
              <a:buNone/>
            </a:pPr>
            <a:r>
              <a:t/>
            </a:r>
            <a:endParaRPr sz="2000">
              <a:solidFill>
                <a:srgbClr val="FFFFFF"/>
              </a:solidFill>
              <a:latin typeface="Roboto"/>
              <a:ea typeface="Roboto"/>
              <a:cs typeface="Roboto"/>
              <a:sym typeface="Roboto"/>
            </a:endParaRPr>
          </a:p>
        </p:txBody>
      </p:sp>
      <p:pic>
        <p:nvPicPr>
          <p:cNvPr id="212" name="Google Shape;212;p22"/>
          <p:cNvPicPr preferRelativeResize="0"/>
          <p:nvPr/>
        </p:nvPicPr>
        <p:blipFill rotWithShape="1">
          <a:blip r:embed="rId4">
            <a:alphaModFix/>
          </a:blip>
          <a:srcRect b="26443" l="0" r="0" t="0"/>
          <a:stretch/>
        </p:blipFill>
        <p:spPr>
          <a:xfrm>
            <a:off x="1203400" y="542500"/>
            <a:ext cx="2904000" cy="11783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